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handoutMasterIdLst>
    <p:handoutMasterId r:id="rId36"/>
  </p:handoutMasterIdLst>
  <p:sldIdLst>
    <p:sldId id="395" r:id="rId2"/>
    <p:sldId id="492" r:id="rId3"/>
    <p:sldId id="493" r:id="rId4"/>
    <p:sldId id="494" r:id="rId5"/>
    <p:sldId id="484" r:id="rId6"/>
    <p:sldId id="450" r:id="rId7"/>
    <p:sldId id="451" r:id="rId8"/>
    <p:sldId id="452" r:id="rId9"/>
    <p:sldId id="453" r:id="rId10"/>
    <p:sldId id="455" r:id="rId11"/>
    <p:sldId id="477" r:id="rId12"/>
    <p:sldId id="454" r:id="rId13"/>
    <p:sldId id="456" r:id="rId14"/>
    <p:sldId id="469" r:id="rId15"/>
    <p:sldId id="470" r:id="rId16"/>
    <p:sldId id="496" r:id="rId17"/>
    <p:sldId id="458" r:id="rId18"/>
    <p:sldId id="495" r:id="rId19"/>
    <p:sldId id="457" r:id="rId20"/>
    <p:sldId id="468" r:id="rId21"/>
    <p:sldId id="459" r:id="rId22"/>
    <p:sldId id="460" r:id="rId23"/>
    <p:sldId id="462" r:id="rId24"/>
    <p:sldId id="461" r:id="rId25"/>
    <p:sldId id="463" r:id="rId26"/>
    <p:sldId id="464" r:id="rId27"/>
    <p:sldId id="465" r:id="rId28"/>
    <p:sldId id="466" r:id="rId29"/>
    <p:sldId id="476" r:id="rId30"/>
    <p:sldId id="471" r:id="rId31"/>
    <p:sldId id="467" r:id="rId32"/>
    <p:sldId id="473" r:id="rId33"/>
    <p:sldId id="472" r:id="rId34"/>
  </p:sldIdLst>
  <p:sldSz cx="9144000" cy="6858000" type="screen4x3"/>
  <p:notesSz cx="7315200" cy="9601200"/>
  <p:defaultTextStyle>
    <a:defPPr>
      <a:defRPr lang="zh-CN"/>
    </a:defPPr>
    <a:lvl1pPr algn="l" rtl="0" fontAlgn="base">
      <a:spcBef>
        <a:spcPct val="0"/>
      </a:spcBef>
      <a:spcAft>
        <a:spcPct val="0"/>
      </a:spcAft>
      <a:defRPr sz="2400" kern="1200">
        <a:solidFill>
          <a:srgbClr val="FF6600"/>
        </a:solidFill>
        <a:latin typeface="Arial" charset="0"/>
        <a:ea typeface="SimSun" pitchFamily="2" charset="-122"/>
        <a:cs typeface="+mn-cs"/>
      </a:defRPr>
    </a:lvl1pPr>
    <a:lvl2pPr marL="457200" algn="l" rtl="0" fontAlgn="base">
      <a:spcBef>
        <a:spcPct val="0"/>
      </a:spcBef>
      <a:spcAft>
        <a:spcPct val="0"/>
      </a:spcAft>
      <a:defRPr sz="2400" kern="1200">
        <a:solidFill>
          <a:srgbClr val="FF6600"/>
        </a:solidFill>
        <a:latin typeface="Arial" charset="0"/>
        <a:ea typeface="SimSun" pitchFamily="2" charset="-122"/>
        <a:cs typeface="+mn-cs"/>
      </a:defRPr>
    </a:lvl2pPr>
    <a:lvl3pPr marL="914400" algn="l" rtl="0" fontAlgn="base">
      <a:spcBef>
        <a:spcPct val="0"/>
      </a:spcBef>
      <a:spcAft>
        <a:spcPct val="0"/>
      </a:spcAft>
      <a:defRPr sz="2400" kern="1200">
        <a:solidFill>
          <a:srgbClr val="FF6600"/>
        </a:solidFill>
        <a:latin typeface="Arial" charset="0"/>
        <a:ea typeface="SimSun" pitchFamily="2" charset="-122"/>
        <a:cs typeface="+mn-cs"/>
      </a:defRPr>
    </a:lvl3pPr>
    <a:lvl4pPr marL="1371600" algn="l" rtl="0" fontAlgn="base">
      <a:spcBef>
        <a:spcPct val="0"/>
      </a:spcBef>
      <a:spcAft>
        <a:spcPct val="0"/>
      </a:spcAft>
      <a:defRPr sz="2400" kern="1200">
        <a:solidFill>
          <a:srgbClr val="FF6600"/>
        </a:solidFill>
        <a:latin typeface="Arial" charset="0"/>
        <a:ea typeface="SimSun" pitchFamily="2" charset="-122"/>
        <a:cs typeface="+mn-cs"/>
      </a:defRPr>
    </a:lvl4pPr>
    <a:lvl5pPr marL="1828800" algn="l" rtl="0" fontAlgn="base">
      <a:spcBef>
        <a:spcPct val="0"/>
      </a:spcBef>
      <a:spcAft>
        <a:spcPct val="0"/>
      </a:spcAft>
      <a:defRPr sz="2400" kern="1200">
        <a:solidFill>
          <a:srgbClr val="FF6600"/>
        </a:solidFill>
        <a:latin typeface="Arial" charset="0"/>
        <a:ea typeface="SimSun" pitchFamily="2" charset="-122"/>
        <a:cs typeface="+mn-cs"/>
      </a:defRPr>
    </a:lvl5pPr>
    <a:lvl6pPr marL="2286000" algn="l" defTabSz="914400" rtl="0" eaLnBrk="1" latinLnBrk="0" hangingPunct="1">
      <a:defRPr sz="2400" kern="1200">
        <a:solidFill>
          <a:srgbClr val="FF6600"/>
        </a:solidFill>
        <a:latin typeface="Arial" charset="0"/>
        <a:ea typeface="SimSun" pitchFamily="2" charset="-122"/>
        <a:cs typeface="+mn-cs"/>
      </a:defRPr>
    </a:lvl6pPr>
    <a:lvl7pPr marL="2743200" algn="l" defTabSz="914400" rtl="0" eaLnBrk="1" latinLnBrk="0" hangingPunct="1">
      <a:defRPr sz="2400" kern="1200">
        <a:solidFill>
          <a:srgbClr val="FF6600"/>
        </a:solidFill>
        <a:latin typeface="Arial" charset="0"/>
        <a:ea typeface="SimSun" pitchFamily="2" charset="-122"/>
        <a:cs typeface="+mn-cs"/>
      </a:defRPr>
    </a:lvl7pPr>
    <a:lvl8pPr marL="3200400" algn="l" defTabSz="914400" rtl="0" eaLnBrk="1" latinLnBrk="0" hangingPunct="1">
      <a:defRPr sz="2400" kern="1200">
        <a:solidFill>
          <a:srgbClr val="FF6600"/>
        </a:solidFill>
        <a:latin typeface="Arial" charset="0"/>
        <a:ea typeface="SimSun" pitchFamily="2" charset="-122"/>
        <a:cs typeface="+mn-cs"/>
      </a:defRPr>
    </a:lvl8pPr>
    <a:lvl9pPr marL="3657600" algn="l" defTabSz="914400" rtl="0" eaLnBrk="1" latinLnBrk="0" hangingPunct="1">
      <a:defRPr sz="2400" kern="1200">
        <a:solidFill>
          <a:srgbClr val="FF6600"/>
        </a:solidFill>
        <a:latin typeface="Arial" charset="0"/>
        <a:ea typeface="SimSun" pitchFamily="2" charset="-122"/>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101"/>
    <a:srgbClr val="A3A3C1"/>
    <a:srgbClr val="231F20"/>
    <a:srgbClr val="8B4613"/>
    <a:srgbClr val="2D2D43"/>
    <a:srgbClr val="FF9933"/>
    <a:srgbClr val="F95D07"/>
    <a:srgbClr val="C955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1394" autoAdjust="0"/>
  </p:normalViewPr>
  <p:slideViewPr>
    <p:cSldViewPr>
      <p:cViewPr varScale="1">
        <p:scale>
          <a:sx n="77" d="100"/>
          <a:sy n="77" d="100"/>
        </p:scale>
        <p:origin x="-226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7" d="100"/>
          <a:sy n="87" d="100"/>
        </p:scale>
        <p:origin x="-1908" y="-78"/>
      </p:cViewPr>
      <p:guideLst>
        <p:guide orient="horz" pos="3024"/>
        <p:guide pos="2304"/>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lvl1pPr eaLnBrk="0">
              <a:defRPr sz="1300">
                <a:solidFill>
                  <a:schemeClr val="tx1"/>
                </a:solidFill>
              </a:defRPr>
            </a:lvl1pPr>
          </a:lstStyle>
          <a:p>
            <a:endParaRPr lang="en-US"/>
          </a:p>
        </p:txBody>
      </p:sp>
      <p:sp>
        <p:nvSpPr>
          <p:cNvPr id="16387" name="Rectangle 3"/>
          <p:cNvSpPr>
            <a:spLocks noGrp="1" noChangeArrowheads="1"/>
          </p:cNvSpPr>
          <p:nvPr>
            <p:ph type="dt" sz="quarter" idx="1"/>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lvl1pPr algn="r" eaLnBrk="0">
              <a:defRPr sz="1300">
                <a:solidFill>
                  <a:schemeClr val="tx1"/>
                </a:solidFill>
              </a:defRPr>
            </a:lvl1pPr>
          </a:lstStyle>
          <a:p>
            <a:fld id="{1B7B6B65-5DD7-46A1-935D-C69736A76DA5}" type="datetime1">
              <a:rPr lang="en-US"/>
              <a:pPr/>
              <a:t>8/26/2011</a:t>
            </a:fld>
            <a:endParaRPr lang="en-US"/>
          </a:p>
        </p:txBody>
      </p:sp>
      <p:sp>
        <p:nvSpPr>
          <p:cNvPr id="16388" name="Rectangle 4"/>
          <p:cNvSpPr>
            <a:spLocks noGrp="1" noChangeArrowheads="1"/>
          </p:cNvSpPr>
          <p:nvPr>
            <p:ph type="ftr" sz="quarter" idx="2"/>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b" anchorCtr="0" compatLnSpc="1">
            <a:prstTxWarp prst="textNoShape">
              <a:avLst/>
            </a:prstTxWarp>
          </a:bodyPr>
          <a:lstStyle>
            <a:lvl1pPr eaLnBrk="0">
              <a:defRPr sz="1300">
                <a:solidFill>
                  <a:schemeClr val="tx1"/>
                </a:solidFill>
              </a:defRPr>
            </a:lvl1pPr>
          </a:lstStyle>
          <a:p>
            <a:endParaRPr lang="en-US"/>
          </a:p>
        </p:txBody>
      </p:sp>
      <p:sp>
        <p:nvSpPr>
          <p:cNvPr id="16389" name="Rectangle 5"/>
          <p:cNvSpPr>
            <a:spLocks noGrp="1" noChangeArrowheads="1"/>
          </p:cNvSpPr>
          <p:nvPr>
            <p:ph type="sldNum" sz="quarter" idx="3"/>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b" anchorCtr="0" compatLnSpc="1">
            <a:prstTxWarp prst="textNoShape">
              <a:avLst/>
            </a:prstTxWarp>
          </a:bodyPr>
          <a:lstStyle>
            <a:lvl1pPr algn="r" eaLnBrk="0">
              <a:defRPr sz="1300">
                <a:solidFill>
                  <a:schemeClr val="tx1"/>
                </a:solidFill>
              </a:defRPr>
            </a:lvl1pPr>
          </a:lstStyle>
          <a:p>
            <a:fld id="{69D0D905-A0DD-4B47-9FBC-B1660811872D}" type="slidenum">
              <a:rPr lang="en-US"/>
              <a:pPr/>
              <a:t>‹#›</a:t>
            </a:fld>
            <a:endParaRPr lang="en-US"/>
          </a:p>
        </p:txBody>
      </p:sp>
    </p:spTree>
    <p:extLst>
      <p:ext uri="{BB962C8B-B14F-4D97-AF65-F5344CB8AC3E}">
        <p14:creationId xmlns:p14="http://schemas.microsoft.com/office/powerpoint/2010/main" val="3260933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1"/>
          <p:cNvSpPr>
            <a:spLocks noGrp="1" noChangeArrowheads="1"/>
          </p:cNvSpPr>
          <p:nvPr>
            <p:ph type="hdr" sz="quarte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800">
                <a:solidFill>
                  <a:schemeClr val="tx1"/>
                </a:solidFill>
              </a:defRPr>
            </a:lvl1pPr>
          </a:lstStyle>
          <a:p>
            <a:endParaRPr lang="en-US"/>
          </a:p>
        </p:txBody>
      </p:sp>
      <p:sp>
        <p:nvSpPr>
          <p:cNvPr id="12291" name="Rectangle 22"/>
          <p:cNvSpPr>
            <a:spLocks noGrp="1" noChangeArrowheads="1"/>
          </p:cNvSpPr>
          <p:nvPr>
            <p:ph type="dt" idx="1"/>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800">
                <a:solidFill>
                  <a:schemeClr val="tx1"/>
                </a:solidFill>
              </a:defRPr>
            </a:lvl1pPr>
          </a:lstStyle>
          <a:p>
            <a:fld id="{1C18D560-6C38-4B3F-B192-7B6E714BC25E}" type="datetime1">
              <a:rPr lang="en-US"/>
              <a:pPr/>
              <a:t>8/26/2011</a:t>
            </a:fld>
            <a:endParaRPr lang="en-US"/>
          </a:p>
        </p:txBody>
      </p:sp>
      <p:sp>
        <p:nvSpPr>
          <p:cNvPr id="12292" name="Rectangle 5"/>
          <p:cNvSpPr>
            <a:spLocks noGrp="1" noRot="1" noChangeAspect="1"/>
          </p:cNvSpPr>
          <p:nvPr>
            <p:ph type="sldImg" idx="2"/>
          </p:nvPr>
        </p:nvSpPr>
        <p:spPr bwMode="auto">
          <a:xfrm>
            <a:off x="1257300" y="720725"/>
            <a:ext cx="4800600" cy="3600450"/>
          </a:xfrm>
          <a:prstGeom prst="rect">
            <a:avLst/>
          </a:prstGeom>
          <a:noFill/>
          <a:ln w="12700" algn="ctr">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2293" name="Rectangle 19"/>
          <p:cNvSpPr>
            <a:spLocks noGrp="1" noChangeArrowheads="1"/>
          </p:cNvSpPr>
          <p:nvPr>
            <p:ph type="body" sz="quarter" idx="3"/>
          </p:nvPr>
        </p:nvSpPr>
        <p:spPr bwMode="auto">
          <a:xfrm>
            <a:off x="731838" y="4560888"/>
            <a:ext cx="58515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4" name="Rectangle 9"/>
          <p:cNvSpPr>
            <a:spLocks noGrp="1" noChangeArrowheads="1"/>
          </p:cNvSpPr>
          <p:nvPr>
            <p:ph type="ftr" sz="quarter" idx="4"/>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800">
                <a:solidFill>
                  <a:schemeClr val="tx1"/>
                </a:solidFill>
              </a:defRPr>
            </a:lvl1pPr>
          </a:lstStyle>
          <a:p>
            <a:endParaRPr lang="en-US"/>
          </a:p>
        </p:txBody>
      </p:sp>
      <p:sp>
        <p:nvSpPr>
          <p:cNvPr id="12295" name="Rectangle 28"/>
          <p:cNvSpPr>
            <a:spLocks noGrp="1" noChangeArrowheads="1"/>
          </p:cNvSpPr>
          <p:nvPr>
            <p:ph type="sldNum" sz="quarter" idx="5"/>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800">
                <a:solidFill>
                  <a:schemeClr val="tx1"/>
                </a:solidFill>
              </a:defRPr>
            </a:lvl1pPr>
          </a:lstStyle>
          <a:p>
            <a:fld id="{A74BE9A1-1493-40EB-A2CC-75E4FF8AB74E}" type="slidenum">
              <a:rPr lang="en-US"/>
              <a:pPr/>
              <a:t>‹#›</a:t>
            </a:fld>
            <a:endParaRPr lang="en-US"/>
          </a:p>
        </p:txBody>
      </p:sp>
    </p:spTree>
    <p:extLst>
      <p:ext uri="{BB962C8B-B14F-4D97-AF65-F5344CB8AC3E}">
        <p14:creationId xmlns:p14="http://schemas.microsoft.com/office/powerpoint/2010/main" val="551233642"/>
      </p:ext>
    </p:extLst>
  </p:cSld>
  <p:clrMap bg1="lt1" tx1="dk1" bg2="lt2" tx2="dk2" accent1="accent1" accent2="accent2" accent3="accent3" accent4="accent4" accent5="accent5" accent6="accent6" hlink="hlink" folHlink="folHlink"/>
  <p:notesStyle>
    <a:lvl1pPr algn="l" rtl="0" eaLnBrk="0" fontAlgn="base">
      <a:spcBef>
        <a:spcPct val="30000"/>
      </a:spcBef>
      <a:spcAft>
        <a:spcPct val="0"/>
      </a:spcAft>
      <a:defRPr sz="1200" kern="1200">
        <a:solidFill>
          <a:schemeClr val="tx1"/>
        </a:solidFill>
        <a:latin typeface="Arial" charset="0"/>
        <a:ea typeface="+mn-ea"/>
        <a:cs typeface="+mn-cs"/>
      </a:defRPr>
    </a:lvl1pPr>
    <a:lvl2pPr marL="457200" algn="l" rtl="0" eaLnBrk="0" fontAlgn="base">
      <a:spcBef>
        <a:spcPct val="30000"/>
      </a:spcBef>
      <a:spcAft>
        <a:spcPct val="0"/>
      </a:spcAft>
      <a:defRPr sz="1200" kern="1200">
        <a:solidFill>
          <a:schemeClr val="tx1"/>
        </a:solidFill>
        <a:latin typeface="Arial" charset="0"/>
        <a:ea typeface="+mn-ea"/>
        <a:cs typeface="+mn-cs"/>
      </a:defRPr>
    </a:lvl2pPr>
    <a:lvl3pPr marL="914400" algn="l" rtl="0" eaLnBrk="0" fontAlgn="base">
      <a:spcBef>
        <a:spcPct val="30000"/>
      </a:spcBef>
      <a:spcAft>
        <a:spcPct val="0"/>
      </a:spcAft>
      <a:defRPr sz="1200" kern="1200">
        <a:solidFill>
          <a:schemeClr val="tx1"/>
        </a:solidFill>
        <a:latin typeface="Arial" charset="0"/>
        <a:ea typeface="+mn-ea"/>
        <a:cs typeface="+mn-cs"/>
      </a:defRPr>
    </a:lvl3pPr>
    <a:lvl4pPr marL="1371600" algn="l" rtl="0" eaLnBrk="0" fontAlgn="base">
      <a:spcBef>
        <a:spcPct val="30000"/>
      </a:spcBef>
      <a:spcAft>
        <a:spcPct val="0"/>
      </a:spcAft>
      <a:defRPr sz="1200" kern="1200">
        <a:solidFill>
          <a:schemeClr val="tx1"/>
        </a:solidFill>
        <a:latin typeface="Arial" charset="0"/>
        <a:ea typeface="+mn-ea"/>
        <a:cs typeface="+mn-cs"/>
      </a:defRPr>
    </a:lvl4pPr>
    <a:lvl5pPr marL="1828800" algn="l" rtl="0" eaLnBrk="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9"/>
          <p:cNvSpPr>
            <a:spLocks noGrp="1" noRot="1" noChangeAspect="1" noChangeArrowheads="1" noTextEdit="1"/>
          </p:cNvSpPr>
          <p:nvPr>
            <p:ph type="sldImg"/>
          </p:nvPr>
        </p:nvSpPr>
        <p:spPr>
          <a:noFill/>
          <a:ln>
            <a:noFill/>
          </a:ln>
          <a:extLst>
            <a:ext uri="{91240B29-F687-4F45-9708-019B960494DF}">
              <a14:hiddenLine xmlns:a14="http://schemas.microsoft.com/office/drawing/2010/main" w="12700">
                <a:solidFill>
                  <a:srgbClr val="000000"/>
                </a:solidFill>
                <a:miter lim="800000"/>
                <a:headEnd/>
                <a:tailEnd/>
              </a14:hiddenLine>
            </a:ext>
          </a:extLst>
        </p:spPr>
      </p:sp>
      <p:sp>
        <p:nvSpPr>
          <p:cNvPr id="335875" name="Rectangle 16"/>
          <p:cNvSpPr>
            <a:spLocks noGrp="1" noChangeArrowheads="1"/>
          </p:cNvSpPr>
          <p:nvPr>
            <p:ph type="body" idx="1"/>
          </p:nvPr>
        </p:nvSpPr>
        <p:spPr>
          <a:noFill/>
          <a:ln/>
        </p:spPr>
        <p:txBody>
          <a:bodyPr/>
          <a:lstStyle/>
          <a:p>
            <a:pPr eaLnBrk="1"/>
            <a:r>
              <a:rPr lang="en-US" altLang="zh-CN" b="0" i="0" dirty="0" smtClean="0">
                <a:latin typeface="Arial" pitchFamily="34" charset="0"/>
              </a:rPr>
              <a:t>Morning everyone.</a:t>
            </a:r>
          </a:p>
          <a:p>
            <a:pPr eaLnBrk="1"/>
            <a:r>
              <a:rPr lang="en-US" altLang="zh-CN" b="0" i="0" dirty="0" smtClean="0">
                <a:latin typeface="Arial" pitchFamily="34" charset="0"/>
              </a:rPr>
              <a:t>I am Yun Zhang, from Zhejiang University</a:t>
            </a:r>
            <a:r>
              <a:rPr lang="en-US" altLang="zh-CN" b="0" i="0" baseline="0" dirty="0" smtClean="0">
                <a:latin typeface="Arial" pitchFamily="34" charset="0"/>
              </a:rPr>
              <a:t>,</a:t>
            </a:r>
            <a:r>
              <a:rPr lang="en-US" altLang="zh-CN" b="0" i="0" dirty="0" smtClean="0">
                <a:latin typeface="Arial" pitchFamily="34" charset="0"/>
              </a:rPr>
              <a:t> under the Prof. </a:t>
            </a:r>
            <a:r>
              <a:rPr lang="en-US" altLang="zh-CN" b="0" i="0" dirty="0" err="1" smtClean="0">
                <a:latin typeface="Arial" pitchFamily="34" charset="0"/>
              </a:rPr>
              <a:t>Ruo-Feng</a:t>
            </a:r>
            <a:r>
              <a:rPr lang="en-US" altLang="zh-CN" b="0" i="0" baseline="0" dirty="0" smtClean="0">
                <a:latin typeface="Arial" pitchFamily="34" charset="0"/>
              </a:rPr>
              <a:t> Tong’s </a:t>
            </a:r>
            <a:r>
              <a:rPr lang="en-US" altLang="zh-CN" b="0" i="0" dirty="0" smtClean="0">
                <a:latin typeface="Arial" pitchFamily="34" charset="0"/>
              </a:rPr>
              <a:t>direction, he is also a co-author of this paper.</a:t>
            </a:r>
          </a:p>
          <a:p>
            <a:pPr eaLnBrk="1"/>
            <a:r>
              <a:rPr lang="en-US" altLang="zh-CN" b="0" i="0" dirty="0" smtClean="0">
                <a:latin typeface="Arial" pitchFamily="34" charset="0"/>
              </a:rPr>
              <a:t>In this talk, we present a novel cloning technique in images which takes</a:t>
            </a:r>
            <a:r>
              <a:rPr lang="en-US" altLang="zh-CN" b="0" i="0" baseline="0" dirty="0" smtClean="0">
                <a:latin typeface="Arial" pitchFamily="34" charset="0"/>
              </a:rPr>
              <a:t> into account the global feature of the target scene.</a:t>
            </a:r>
          </a:p>
          <a:p>
            <a:pPr eaLnBrk="1"/>
            <a:endParaRPr lang="en-US" altLang="zh-CN" b="0" i="0" baseline="0" dirty="0" smtClean="0">
              <a:latin typeface="Arial" pitchFamily="34" charset="0"/>
            </a:endParaRPr>
          </a:p>
        </p:txBody>
      </p:sp>
      <p:sp>
        <p:nvSpPr>
          <p:cNvPr id="335876" name="Rectangle 9"/>
          <p:cNvSpPr>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solidFill>
                <a:schemeClr val="tx1"/>
              </a:solidFill>
            </a:endParaRPr>
          </a:p>
        </p:txBody>
      </p:sp>
      <p:sp>
        <p:nvSpPr>
          <p:cNvPr id="335877" name="Rectangle 22"/>
          <p:cNvSpPr>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solidFill>
                <a:schemeClr val="tx1"/>
              </a:solidFill>
            </a:endParaRPr>
          </a:p>
        </p:txBody>
      </p:sp>
      <p:sp>
        <p:nvSpPr>
          <p:cNvPr id="335878" name="Rectangle 18"/>
          <p:cNvSpPr>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solidFill>
                <a:schemeClr val="tx1"/>
              </a:solidFill>
            </a:endParaRPr>
          </a:p>
        </p:txBody>
      </p:sp>
      <p:sp>
        <p:nvSpPr>
          <p:cNvPr id="335879" name="Rectangle 20"/>
          <p:cNvSpPr>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terms of implementation, similar to the content-aware</a:t>
            </a:r>
            <a:r>
              <a:rPr lang="en-US" altLang="zh-CN" baseline="0" dirty="0" smtClean="0"/>
              <a:t> image cloning, we prefer to employ the Mean-Value Coordinates to approximate a harmonic membrane without solving a large linear system. The global and local </a:t>
            </a:r>
            <a:r>
              <a:rPr lang="en-US" altLang="zh-CN" baseline="0" dirty="0" err="1" smtClean="0"/>
              <a:t>interpolants</a:t>
            </a:r>
            <a:r>
              <a:rPr lang="en-US" altLang="zh-CN" baseline="0" dirty="0" smtClean="0"/>
              <a:t> r1(x) and r2(x) can be expressed by the framework of the MVC.</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10</a:t>
            </a:fld>
            <a:endParaRPr lang="en-US"/>
          </a:p>
        </p:txBody>
      </p:sp>
    </p:spTree>
    <p:extLst>
      <p:ext uri="{BB962C8B-B14F-4D97-AF65-F5344CB8AC3E}">
        <p14:creationId xmlns:p14="http://schemas.microsoft.com/office/powerpoint/2010/main" val="324155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slice</a:t>
            </a:r>
            <a:r>
              <a:rPr lang="en-US" altLang="zh-CN" baseline="0" dirty="0" smtClean="0"/>
              <a:t> shows us the cloning results using the local and global feature respectively. When the local feature is diffused into the cloned object, the visible seam on the boundary is removed, but the appearance of the bear is not natural in the sunset. However, when the global feature is considered, the bear can take on the effect of the sunset, but the visible seam degrades the cloning result.</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11</a:t>
            </a:fld>
            <a:endParaRPr lang="en-US"/>
          </a:p>
        </p:txBody>
      </p:sp>
    </p:spTree>
    <p:extLst>
      <p:ext uri="{BB962C8B-B14F-4D97-AF65-F5344CB8AC3E}">
        <p14:creationId xmlns:p14="http://schemas.microsoft.com/office/powerpoint/2010/main" val="3241559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As a result, we have to combine the advantages of the</a:t>
            </a:r>
            <a:r>
              <a:rPr lang="en-US" altLang="zh-CN" sz="1200" b="0" baseline="0" dirty="0" smtClean="0">
                <a:latin typeface="Arial" pitchFamily="34" charset="0"/>
                <a:ea typeface="Arial Unicode MS" pitchFamily="34" charset="-122"/>
                <a:cs typeface="Arial" pitchFamily="34" charset="0"/>
              </a:rPr>
              <a:t> image cloning using the local and global features. After the combination, we find that our environment-sensitive cloning can produce more acceptable result.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Combining</a:t>
            </a:r>
            <a:r>
              <a:rPr lang="en-US" altLang="zh-CN" sz="1200" b="0" baseline="0" dirty="0" smtClean="0">
                <a:latin typeface="Arial" pitchFamily="34" charset="0"/>
                <a:ea typeface="Arial Unicode MS" pitchFamily="34" charset="-122"/>
                <a:cs typeface="Arial" pitchFamily="34" charset="0"/>
              </a:rPr>
              <a:t> the local and global </a:t>
            </a:r>
            <a:r>
              <a:rPr lang="en-US" altLang="zh-CN" sz="1200" b="0" baseline="0" dirty="0" err="1" smtClean="0">
                <a:latin typeface="Arial" pitchFamily="34" charset="0"/>
                <a:ea typeface="Arial Unicode MS" pitchFamily="34" charset="-122"/>
                <a:cs typeface="Arial" pitchFamily="34" charset="0"/>
              </a:rPr>
              <a:t>interpolants</a:t>
            </a:r>
            <a:r>
              <a:rPr lang="en-US" altLang="zh-CN" sz="1200" b="0" baseline="0" dirty="0" smtClean="0">
                <a:latin typeface="Arial" pitchFamily="34" charset="0"/>
                <a:ea typeface="Arial Unicode MS" pitchFamily="34" charset="-122"/>
                <a:cs typeface="Arial" pitchFamily="34" charset="0"/>
              </a:rPr>
              <a:t>, the final </a:t>
            </a:r>
            <a:r>
              <a:rPr lang="en-US" altLang="zh-CN" sz="1200" b="0" baseline="0" dirty="0" smtClean="0">
                <a:latin typeface="Aharoni" pitchFamily="2" charset="-79"/>
                <a:ea typeface="Arial Unicode MS" pitchFamily="34" charset="-122"/>
                <a:cs typeface="Aharoni" pitchFamily="2" charset="-79"/>
              </a:rPr>
              <a:t>cloning result can be expressed as follows. This equation is not only an implementation our cloning method, but a general model for image cloning. Compared with the standard MVC, the target boundary condition is determined by the combination </a:t>
            </a:r>
            <a:r>
              <a:rPr lang="en-US" altLang="zh-CN" sz="1200" b="0" baseline="0" dirty="0" smtClean="0">
                <a:latin typeface="Arial" pitchFamily="34" charset="0"/>
                <a:ea typeface="Arial Unicode MS" pitchFamily="34" charset="-122"/>
                <a:cs typeface="Arial" pitchFamily="34" charset="0"/>
              </a:rPr>
              <a:t>of reference image </a:t>
            </a:r>
            <a:r>
              <a:rPr lang="el-GR" altLang="zh-CN" sz="1200" b="0" i="1" baseline="0" dirty="0" smtClean="0">
                <a:latin typeface="Calibri"/>
                <a:ea typeface="Arial Unicode MS" pitchFamily="34" charset="-122"/>
                <a:cs typeface="Calibri"/>
              </a:rPr>
              <a:t>ξ</a:t>
            </a:r>
            <a:r>
              <a:rPr lang="en-US" altLang="zh-CN" sz="1200" b="0" baseline="0" dirty="0" smtClean="0">
                <a:latin typeface="Calibri"/>
                <a:ea typeface="Arial Unicode MS" pitchFamily="34" charset="-122"/>
                <a:cs typeface="Calibri"/>
              </a:rPr>
              <a:t> </a:t>
            </a:r>
            <a:r>
              <a:rPr lang="en-US" altLang="zh-CN" sz="1200" b="0" baseline="0" dirty="0" smtClean="0">
                <a:latin typeface="Arial" pitchFamily="34" charset="0"/>
                <a:ea typeface="Arial Unicode MS" pitchFamily="34" charset="-122"/>
                <a:cs typeface="Arial" pitchFamily="34" charset="0"/>
              </a:rPr>
              <a:t>and the target image </a:t>
            </a:r>
            <a:r>
              <a:rPr lang="en-US" altLang="zh-CN" sz="1200" b="0" i="1" baseline="0" dirty="0" smtClean="0">
                <a:latin typeface="Arial" pitchFamily="34" charset="0"/>
                <a:ea typeface="Arial Unicode MS" pitchFamily="34" charset="-122"/>
                <a:cs typeface="Arial" pitchFamily="34" charset="0"/>
              </a:rPr>
              <a:t>f</a:t>
            </a:r>
            <a:r>
              <a:rPr lang="en-US" altLang="zh-CN" sz="1200" b="0" baseline="30000" dirty="0" smtClean="0">
                <a:latin typeface="Arial" pitchFamily="34" charset="0"/>
                <a:ea typeface="Arial Unicode MS" pitchFamily="34" charset="-122"/>
                <a:cs typeface="Arial" pitchFamily="34" charset="0"/>
              </a:rPr>
              <a:t>*</a:t>
            </a:r>
            <a:r>
              <a:rPr lang="en-US" altLang="zh-CN" sz="1200" b="0" baseline="0" dirty="0" smtClean="0">
                <a:latin typeface="Arial" pitchFamily="34" charset="0"/>
                <a:ea typeface="Arial Unicode MS" pitchFamily="34" charset="-122"/>
                <a:cs typeface="Arial" pitchFamily="34" charset="0"/>
              </a:rPr>
              <a:t>. </a:t>
            </a:r>
            <a:r>
              <a:rPr lang="el-GR" altLang="zh-CN" sz="1200" b="0" i="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 is used to control the target boundary condition in the following way: the </a:t>
            </a:r>
            <a:r>
              <a:rPr lang="en-US" altLang="zh-CN" sz="1200" b="0" baseline="0" dirty="0" err="1" smtClean="0">
                <a:latin typeface="Calibri"/>
                <a:ea typeface="Arial Unicode MS" pitchFamily="34" charset="-122"/>
                <a:cs typeface="Calibri"/>
              </a:rPr>
              <a:t>interpolants</a:t>
            </a:r>
            <a:r>
              <a:rPr lang="en-US" altLang="zh-CN" sz="1200" b="0" baseline="0" dirty="0" smtClean="0">
                <a:latin typeface="Calibri"/>
                <a:ea typeface="Arial Unicode MS" pitchFamily="34" charset="-122"/>
                <a:cs typeface="Calibri"/>
              </a:rPr>
              <a:t> of pixels with higher </a:t>
            </a:r>
            <a:r>
              <a:rPr lang="el-GR" altLang="zh-CN" sz="1200" b="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value are mainly determined by the reference image. While for pixels with lower </a:t>
            </a:r>
            <a:r>
              <a:rPr lang="el-GR" altLang="zh-CN" sz="1200" b="0" i="0" baseline="0" dirty="0" smtClean="0">
                <a:latin typeface="Calibri"/>
                <a:ea typeface="Arial Unicode MS" pitchFamily="34" charset="-122"/>
                <a:cs typeface="Calibri"/>
              </a:rPr>
              <a:t>α</a:t>
            </a:r>
            <a:r>
              <a:rPr lang="en-US" altLang="zh-CN" sz="1200" b="0" i="0" baseline="0" dirty="0" smtClean="0">
                <a:latin typeface="Calibri"/>
                <a:ea typeface="Arial Unicode MS" pitchFamily="34" charset="-122"/>
                <a:cs typeface="Calibri"/>
              </a:rPr>
              <a:t> value, their </a:t>
            </a:r>
            <a:r>
              <a:rPr lang="en-US" altLang="zh-CN" sz="1200" b="0" i="0" baseline="0" dirty="0" err="1" smtClean="0">
                <a:latin typeface="Calibri"/>
                <a:ea typeface="Arial Unicode MS" pitchFamily="34" charset="-122"/>
                <a:cs typeface="Calibri"/>
              </a:rPr>
              <a:t>interpolants</a:t>
            </a:r>
            <a:r>
              <a:rPr lang="en-US" altLang="zh-CN" sz="1200" b="0" i="0" baseline="0" dirty="0" smtClean="0">
                <a:latin typeface="Calibri"/>
                <a:ea typeface="Arial Unicode MS" pitchFamily="34" charset="-122"/>
                <a:cs typeface="Calibri"/>
              </a:rPr>
              <a:t> are influenced by the target image </a:t>
            </a:r>
            <a:r>
              <a:rPr lang="en-US" altLang="zh-CN" sz="1200" b="0" i="1" baseline="0" dirty="0" smtClean="0">
                <a:latin typeface="Arial" pitchFamily="34" charset="0"/>
                <a:ea typeface="Arial Unicode MS" pitchFamily="34" charset="-122"/>
                <a:cs typeface="Arial" pitchFamily="34" charset="0"/>
              </a:rPr>
              <a:t>f</a:t>
            </a:r>
            <a:r>
              <a:rPr lang="en-US" altLang="zh-CN" sz="1200" b="0" baseline="30000" dirty="0" smtClean="0">
                <a:latin typeface="Arial" pitchFamily="34" charset="0"/>
                <a:ea typeface="Arial Unicode MS" pitchFamily="34" charset="-122"/>
                <a:cs typeface="Arial" pitchFamily="34" charset="0"/>
              </a:rPr>
              <a:t>*</a:t>
            </a:r>
            <a:r>
              <a:rPr lang="en-US" altLang="zh-CN" sz="1200" b="0" i="0" baseline="0" dirty="0" smtClean="0">
                <a:latin typeface="Calibri"/>
                <a:ea typeface="Arial Unicode MS" pitchFamily="34" charset="-122"/>
                <a:cs typeface="Calibri"/>
              </a:rPr>
              <a:t>. Thus the global feature will be diffused into the important part of the cloned patch, while the region near the cloning boundary will blend with the target image seamlessly.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r>
              <a:rPr lang="en-US" altLang="zh-CN" sz="1200" b="0" dirty="0" smtClean="0">
                <a:latin typeface="Arial" pitchFamily="34" charset="0"/>
                <a:ea typeface="Arial Unicode MS" pitchFamily="34" charset="-122"/>
                <a:cs typeface="Arial" pitchFamily="34" charset="0"/>
              </a:rPr>
              <a:t>Now,</a:t>
            </a:r>
            <a:r>
              <a:rPr lang="en-US" altLang="zh-CN" sz="1200" b="0" baseline="0" dirty="0" smtClean="0">
                <a:latin typeface="Arial" pitchFamily="34" charset="0"/>
                <a:ea typeface="Arial Unicode MS" pitchFamily="34" charset="-122"/>
                <a:cs typeface="Arial" pitchFamily="34" charset="0"/>
              </a:rPr>
              <a:t> we discuss the general model for image cloning based on our environment-sensitive cloning. From this equation, we find that this general model can be used for image cloning by setting different </a:t>
            </a:r>
            <a:r>
              <a:rPr lang="el-GR" altLang="zh-CN" sz="1200" b="0" baseline="0" dirty="0" smtClean="0">
                <a:latin typeface="Calibri"/>
                <a:ea typeface="Arial Unicode MS" pitchFamily="34" charset="-122"/>
                <a:cs typeface="Calibri"/>
              </a:rPr>
              <a:t>ξ</a:t>
            </a:r>
            <a:r>
              <a:rPr lang="en-US" altLang="zh-CN" sz="1200" b="0" baseline="0" dirty="0" smtClean="0">
                <a:latin typeface="Calibri"/>
                <a:ea typeface="Arial Unicode MS" pitchFamily="34" charset="-122"/>
                <a:cs typeface="Calibri"/>
              </a:rPr>
              <a:t> and </a:t>
            </a:r>
            <a:r>
              <a:rPr lang="el-GR" altLang="zh-CN" sz="1200" b="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 to meet our specific requirements. For example, when </a:t>
            </a:r>
            <a:r>
              <a:rPr lang="el-GR" altLang="zh-CN" sz="1200" b="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 = 0 or 1 in the cloning area, it becomes original MVC-based cloning using the global or local features. Specifically, when </a:t>
            </a:r>
            <a:r>
              <a:rPr lang="el-GR" altLang="zh-CN" sz="1200" b="0" i="1" baseline="0" dirty="0" smtClean="0">
                <a:latin typeface="Calibri"/>
                <a:ea typeface="Arial Unicode MS" pitchFamily="34" charset="-122"/>
                <a:cs typeface="Calibri"/>
              </a:rPr>
              <a:t>ξ</a:t>
            </a:r>
            <a:r>
              <a:rPr lang="en-US" altLang="zh-CN" sz="1200" b="0" baseline="0" dirty="0" smtClean="0">
                <a:latin typeface="Calibri"/>
                <a:ea typeface="Arial Unicode MS" pitchFamily="34" charset="-122"/>
                <a:cs typeface="Calibri"/>
              </a:rPr>
              <a:t> = </a:t>
            </a:r>
            <a:r>
              <a:rPr lang="en-US" altLang="zh-CN" sz="1200" b="0" i="1" baseline="0" dirty="0" smtClean="0">
                <a:latin typeface="Calibri"/>
                <a:ea typeface="Arial Unicode MS" pitchFamily="34" charset="-122"/>
                <a:cs typeface="Calibri"/>
              </a:rPr>
              <a:t>g</a:t>
            </a:r>
            <a:r>
              <a:rPr lang="en-US" altLang="zh-CN" sz="1200" b="0" baseline="0" dirty="0" smtClean="0">
                <a:latin typeface="Calibri"/>
                <a:ea typeface="Arial Unicode MS" pitchFamily="34" charset="-122"/>
                <a:cs typeface="Calibri"/>
              </a:rPr>
              <a:t>, the harmonic </a:t>
            </a:r>
            <a:r>
              <a:rPr lang="en-US" altLang="zh-CN" sz="1200" b="0" baseline="0" dirty="0" err="1" smtClean="0">
                <a:latin typeface="Calibri"/>
                <a:ea typeface="Arial Unicode MS" pitchFamily="34" charset="-122"/>
                <a:cs typeface="Calibri"/>
              </a:rPr>
              <a:t>interpolant</a:t>
            </a:r>
            <a:r>
              <a:rPr lang="en-US" altLang="zh-CN" sz="1200" b="0" baseline="0" dirty="0" smtClean="0">
                <a:latin typeface="Calibri"/>
                <a:ea typeface="Arial Unicode MS" pitchFamily="34" charset="-122"/>
                <a:cs typeface="Calibri"/>
              </a:rPr>
              <a:t> is expressed like this, which becomes the implementation of our </a:t>
            </a:r>
            <a:r>
              <a:rPr lang="en-US" altLang="zh-CN" sz="1200" b="0" baseline="0" dirty="0" smtClean="0">
                <a:solidFill>
                  <a:srgbClr val="FFFF00"/>
                </a:solidFill>
                <a:latin typeface="Arial" charset="0"/>
                <a:ea typeface="+mn-ea"/>
                <a:cs typeface="+mn-cs"/>
              </a:rPr>
              <a:t>c</a:t>
            </a:r>
            <a:r>
              <a:rPr lang="en-US" altLang="zh-CN" sz="1200" dirty="0" smtClean="0">
                <a:solidFill>
                  <a:srgbClr val="FFFF00"/>
                </a:solidFill>
              </a:rPr>
              <a:t>ontent-aware cloning.</a:t>
            </a:r>
            <a:endParaRPr lang="zh-CN" altLang="en-US" sz="1200" dirty="0" smtClean="0">
              <a:solidFill>
                <a:srgbClr val="FFFF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baseline="0" dirty="0" smtClean="0">
                <a:latin typeface="Calibri"/>
                <a:ea typeface="Arial Unicode MS" pitchFamily="34" charset="-122"/>
                <a:cs typeface="Calibri"/>
              </a:rPr>
              <a:t>Similarly, when </a:t>
            </a:r>
            <a:r>
              <a:rPr lang="el-GR" altLang="zh-CN" sz="1200" b="0" baseline="0" dirty="0" smtClean="0">
                <a:latin typeface="Calibri"/>
                <a:ea typeface="Arial Unicode MS" pitchFamily="34" charset="-122"/>
                <a:cs typeface="Calibri"/>
              </a:rPr>
              <a:t>ξ</a:t>
            </a:r>
            <a:r>
              <a:rPr lang="en-US" altLang="zh-CN" sz="1200" b="0" baseline="0" dirty="0" smtClean="0">
                <a:latin typeface="Calibri"/>
                <a:ea typeface="Arial Unicode MS" pitchFamily="34" charset="-122"/>
                <a:cs typeface="Calibri"/>
              </a:rPr>
              <a:t> = g and </a:t>
            </a:r>
            <a:r>
              <a:rPr lang="el-GR" altLang="zh-CN" sz="1200" b="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=0, the harmonic </a:t>
            </a:r>
            <a:r>
              <a:rPr lang="en-US" altLang="zh-CN" sz="1200" b="0" baseline="0" dirty="0" err="1" smtClean="0">
                <a:latin typeface="Calibri"/>
                <a:ea typeface="Arial Unicode MS" pitchFamily="34" charset="-122"/>
                <a:cs typeface="Calibri"/>
              </a:rPr>
              <a:t>interpolant</a:t>
            </a:r>
            <a:r>
              <a:rPr lang="en-US" altLang="zh-CN" sz="1200" b="0" baseline="0" dirty="0" smtClean="0">
                <a:latin typeface="Calibri"/>
                <a:ea typeface="Arial Unicode MS" pitchFamily="34" charset="-122"/>
                <a:cs typeface="Calibri"/>
              </a:rPr>
              <a:t> is expressed like standard MVC-based cloning.</a:t>
            </a:r>
            <a:endParaRPr lang="en-US" altLang="zh-CN" sz="1200" b="0" i="0" baseline="0" dirty="0" smtClean="0">
              <a:latin typeface="Calibri"/>
              <a:ea typeface="Arial Unicode MS" pitchFamily="34" charset="-122"/>
              <a:cs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develop an interactive</a:t>
            </a:r>
            <a:r>
              <a:rPr lang="en-US" altLang="zh-CN" baseline="0" dirty="0" smtClean="0"/>
              <a:t> system for image cloning, which includes alpha blending, content-aware cloning, MVC cloning, and our Environment-sensitive Cloning. As we can see from the system, the user interface is simple and intuitive.</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16</a:t>
            </a:fld>
            <a:endParaRPr lang="en-US"/>
          </a:p>
        </p:txBody>
      </p:sp>
    </p:spTree>
    <p:extLst>
      <p:ext uri="{BB962C8B-B14F-4D97-AF65-F5344CB8AC3E}">
        <p14:creationId xmlns:p14="http://schemas.microsoft.com/office/powerpoint/2010/main" val="1627549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we give some results of our environment-sensitive cloning. Here,</a:t>
            </a:r>
            <a:r>
              <a:rPr lang="en-US" altLang="zh-CN" baseline="0" dirty="0" smtClean="0"/>
              <a:t> a bear is pasted into a beach with sunset from its left side. The results show that the quality of cloning result would degrade when ignoring the global feature of the target scene.</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17</a:t>
            </a:fld>
            <a:endParaRPr lang="en-US"/>
          </a:p>
        </p:txBody>
      </p:sp>
    </p:spTree>
    <p:extLst>
      <p:ext uri="{BB962C8B-B14F-4D97-AF65-F5344CB8AC3E}">
        <p14:creationId xmlns:p14="http://schemas.microsoft.com/office/powerpoint/2010/main" val="157545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And in</a:t>
            </a:r>
            <a:r>
              <a:rPr lang="en-US" altLang="zh-CN" baseline="0" dirty="0" smtClean="0"/>
              <a:t> this example</a:t>
            </a:r>
            <a:r>
              <a:rPr lang="en-US" altLang="zh-CN" dirty="0" smtClean="0"/>
              <a:t>,</a:t>
            </a:r>
            <a:r>
              <a:rPr lang="en-US" altLang="zh-CN" baseline="0" dirty="0" smtClean="0"/>
              <a:t> the same bear is pasted into a beach with sunset from its right side.</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18</a:t>
            </a:fld>
            <a:endParaRPr lang="en-US"/>
          </a:p>
        </p:txBody>
      </p:sp>
    </p:spTree>
    <p:extLst>
      <p:ext uri="{BB962C8B-B14F-4D97-AF65-F5344CB8AC3E}">
        <p14:creationId xmlns:p14="http://schemas.microsoft.com/office/powerpoint/2010/main" val="3675219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another</a:t>
            </a:r>
            <a:r>
              <a:rPr lang="en-US" altLang="zh-CN" baseline="0" dirty="0" smtClean="0"/>
              <a:t> result, here the illumination feature is indicated by the existing object in the scene. The color appearance of the tree indicates that the wolf should be as dark as the tree. Although the MVC cloning can produce seamless result, the appearance of the wolf does not adapt to the target scene.</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19</a:t>
            </a:fld>
            <a:endParaRPr lang="en-US"/>
          </a:p>
        </p:txBody>
      </p:sp>
    </p:spTree>
    <p:extLst>
      <p:ext uri="{BB962C8B-B14F-4D97-AF65-F5344CB8AC3E}">
        <p14:creationId xmlns:p14="http://schemas.microsoft.com/office/powerpoint/2010/main" val="412633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Image cloning, which aims</a:t>
            </a:r>
            <a:r>
              <a:rPr lang="en-US" altLang="zh-CN" sz="1200" b="0" baseline="0" dirty="0" smtClean="0">
                <a:latin typeface="Arial" pitchFamily="34" charset="0"/>
                <a:ea typeface="Arial Unicode MS" pitchFamily="34" charset="-122"/>
                <a:cs typeface="Arial" pitchFamily="34" charset="0"/>
              </a:rPr>
              <a:t> to </a:t>
            </a:r>
            <a:r>
              <a:rPr lang="en-US" altLang="zh-CN" sz="1200" b="0" dirty="0" smtClean="0">
                <a:latin typeface="Arial" pitchFamily="34" charset="0"/>
                <a:ea typeface="Arial Unicode MS" pitchFamily="34" charset="-122"/>
                <a:cs typeface="Arial" pitchFamily="34" charset="0"/>
              </a:rPr>
              <a:t>create</a:t>
            </a:r>
            <a:r>
              <a:rPr lang="en-US" altLang="zh-CN" sz="1200" b="0" baseline="0" dirty="0" smtClean="0">
                <a:latin typeface="Arial" pitchFamily="34" charset="0"/>
                <a:ea typeface="Arial Unicode MS" pitchFamily="34" charset="-122"/>
                <a:cs typeface="Arial" pitchFamily="34" charset="0"/>
              </a:rPr>
              <a:t> a new image by pasting a source patch into the target scene seamlessly and naturally, is a common operation in image editing. First of all, we talk about the motivation. Traditional gradient-based cloning can paste a source patch into the target image seamlessly. Let’s look at the result in the left, the bear is cloned into the beach seamlessly and naturally. However, in the right side, when the bear is cloned to the beach with the sunset, the result is not visual-pleasing.</a:t>
            </a:r>
            <a:endParaRPr lang="en-US" altLang="zh-CN" sz="1200" b="0" dirty="0" smtClean="0">
              <a:latin typeface="Arial" pitchFamily="34" charset="0"/>
              <a:ea typeface="Arial Unicode MS" pitchFamily="34" charset="-122"/>
              <a:cs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some visual appealing results produced by our image cloning model:</a:t>
            </a:r>
          </a:p>
          <a:p>
            <a:r>
              <a:rPr lang="en-US" altLang="zh-CN" dirty="0" smtClean="0"/>
              <a:t>The</a:t>
            </a:r>
            <a:r>
              <a:rPr lang="en-US" altLang="zh-CN" baseline="0" dirty="0" smtClean="0"/>
              <a:t> bear is the s</a:t>
            </a:r>
            <a:r>
              <a:rPr lang="en-US" altLang="zh-CN" dirty="0" smtClean="0"/>
              <a:t>ource image patch;</a:t>
            </a:r>
          </a:p>
          <a:p>
            <a:endParaRPr lang="en-US" altLang="zh-CN" dirty="0" smtClean="0"/>
          </a:p>
          <a:p>
            <a:r>
              <a:rPr lang="en-US" altLang="zh-CN" dirty="0" smtClean="0"/>
              <a:t>Set </a:t>
            </a:r>
            <a:r>
              <a:rPr lang="el-GR" altLang="zh-CN" sz="1200" b="0" baseline="0" dirty="0" smtClean="0">
                <a:latin typeface="Calibri"/>
                <a:ea typeface="Arial Unicode MS" pitchFamily="34" charset="-122"/>
                <a:cs typeface="Calibri"/>
              </a:rPr>
              <a:t>α</a:t>
            </a:r>
            <a:r>
              <a:rPr lang="en-US" altLang="zh-CN" sz="1200" b="0" baseline="0" dirty="0" smtClean="0">
                <a:latin typeface="Calibri"/>
                <a:ea typeface="Arial Unicode MS" pitchFamily="34" charset="-122"/>
                <a:cs typeface="Calibri"/>
              </a:rPr>
              <a:t>=</a:t>
            </a:r>
            <a:r>
              <a:rPr lang="en-US" altLang="zh-CN" dirty="0" smtClean="0"/>
              <a:t>0 for all pixels in the cloning region, and the result is the same as the traditional MVC cloning;</a:t>
            </a:r>
          </a:p>
          <a:p>
            <a:endParaRPr lang="en-US" altLang="zh-CN" dirty="0" smtClean="0"/>
          </a:p>
          <a:p>
            <a:r>
              <a:rPr lang="en-US" altLang="zh-CN" dirty="0" smtClean="0"/>
              <a:t>Set </a:t>
            </a:r>
            <a:r>
              <a:rPr lang="el-GR" altLang="zh-CN" sz="1200" b="0" i="1" baseline="0" dirty="0" smtClean="0">
                <a:latin typeface="Calibri"/>
                <a:ea typeface="Arial Unicode MS" pitchFamily="34" charset="-122"/>
                <a:cs typeface="Calibri"/>
              </a:rPr>
              <a:t>ξ</a:t>
            </a:r>
            <a:r>
              <a:rPr lang="en-US" altLang="zh-CN" dirty="0" smtClean="0"/>
              <a:t>=</a:t>
            </a:r>
            <a:r>
              <a:rPr lang="en-US" altLang="zh-CN" i="1" dirty="0" smtClean="0"/>
              <a:t>g</a:t>
            </a:r>
            <a:r>
              <a:rPr lang="en-US" altLang="zh-CN" dirty="0" smtClean="0"/>
              <a:t>, and the result is the same as the </a:t>
            </a:r>
            <a:r>
              <a:rPr lang="en-US" altLang="zh-CN" b="1" dirty="0" smtClean="0">
                <a:solidFill>
                  <a:srgbClr val="FF0000"/>
                </a:solidFill>
              </a:rPr>
              <a:t>content-aware</a:t>
            </a:r>
            <a:r>
              <a:rPr lang="en-US" altLang="zh-CN" dirty="0" smtClean="0"/>
              <a:t> cloning (the alpha matte is shown in the top-left corner, while the top-right corner is the source image </a:t>
            </a:r>
            <a:r>
              <a:rPr lang="en-US" altLang="zh-CN" i="1" dirty="0" smtClean="0"/>
              <a:t>g</a:t>
            </a:r>
            <a:r>
              <a:rPr lang="en-US" altLang="zh-CN" dirty="0" smtClean="0"/>
              <a:t>);</a:t>
            </a:r>
          </a:p>
          <a:p>
            <a:endParaRPr lang="en-US" altLang="zh-CN" dirty="0" smtClean="0"/>
          </a:p>
          <a:p>
            <a:r>
              <a:rPr lang="en-US" altLang="zh-CN" dirty="0" smtClean="0"/>
              <a:t>cloning result by </a:t>
            </a:r>
            <a:r>
              <a:rPr lang="en-US" altLang="zh-CN" b="1" dirty="0" smtClean="0"/>
              <a:t>our method </a:t>
            </a:r>
            <a:r>
              <a:rPr lang="en-US" altLang="zh-CN" dirty="0" smtClean="0"/>
              <a:t>which considers the global illumination feature (the alpha matte is shown in the top-left corner, while the top-right corner shows the reference image </a:t>
            </a:r>
            <a:r>
              <a:rPr lang="el-GR" altLang="zh-CN" sz="1200" b="0" i="1" baseline="0" dirty="0" smtClean="0">
                <a:latin typeface="Calibri"/>
                <a:ea typeface="Arial Unicode MS" pitchFamily="34" charset="-122"/>
                <a:cs typeface="Calibri"/>
              </a:rPr>
              <a:t>ξ</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20</a:t>
            </a:fld>
            <a:endParaRPr lang="en-US"/>
          </a:p>
        </p:txBody>
      </p:sp>
    </p:spTree>
    <p:extLst>
      <p:ext uri="{BB962C8B-B14F-4D97-AF65-F5344CB8AC3E}">
        <p14:creationId xmlns:p14="http://schemas.microsoft.com/office/powerpoint/2010/main" val="3245117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I</a:t>
            </a:r>
            <a:r>
              <a:rPr lang="en-US" altLang="zh-CN" baseline="0" dirty="0" smtClean="0"/>
              <a:t> begin to introduce our MVC-based image cloning with hybrid boundary. Chen et al. proposed hybrid cloning in Sketch2Photo. He classified pixels near the cloning boundary into two types: M1(the green region) where the texture and color between the source and target are consistent, and M2(the red region) refers to the inconsistent region.</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21</a:t>
            </a:fld>
            <a:endParaRPr lang="en-US"/>
          </a:p>
        </p:txBody>
      </p:sp>
    </p:spTree>
    <p:extLst>
      <p:ext uri="{BB962C8B-B14F-4D97-AF65-F5344CB8AC3E}">
        <p14:creationId xmlns:p14="http://schemas.microsoft.com/office/powerpoint/2010/main" val="378936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In M1 region, direct Poisson</a:t>
            </a:r>
            <a:r>
              <a:rPr lang="en-US" altLang="zh-CN" baseline="0" dirty="0" smtClean="0"/>
              <a:t> blending is used by solving a Poisson equation with the </a:t>
            </a:r>
            <a:r>
              <a:rPr lang="en-US" altLang="zh-CN" baseline="0" dirty="0" err="1" smtClean="0"/>
              <a:t>Dirichlet</a:t>
            </a:r>
            <a:r>
              <a:rPr lang="en-US" altLang="zh-CN" baseline="0" dirty="0" smtClean="0"/>
              <a:t> boundary condition, while in M2, the Poisson equation is solved with the Neumann boundary condition. Thus, the cloning result is calculated by solving a Poisson equation with the hybrid boundary condition. The equation is expressed like this. As we know</a:t>
            </a:r>
            <a:r>
              <a:rPr lang="en-US" altLang="zh-CN" dirty="0" smtClean="0"/>
              <a:t>, solving a Poisson equation is time and memory consuming,</a:t>
            </a:r>
            <a:r>
              <a:rPr lang="en-US" altLang="zh-CN" baseline="0" dirty="0" smtClean="0"/>
              <a:t> our work focuses on finding an efficient method to perform the hybrid cloning.</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22</a:t>
            </a:fld>
            <a:endParaRPr lang="en-US"/>
          </a:p>
        </p:txBody>
      </p:sp>
    </p:spTree>
    <p:extLst>
      <p:ext uri="{BB962C8B-B14F-4D97-AF65-F5344CB8AC3E}">
        <p14:creationId xmlns:p14="http://schemas.microsoft.com/office/powerpoint/2010/main" val="1451911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Similar</a:t>
            </a:r>
            <a:r>
              <a:rPr lang="en-US" altLang="zh-CN" baseline="0" dirty="0" smtClean="0"/>
              <a:t> to our image cloning framework, o</a:t>
            </a:r>
            <a:r>
              <a:rPr lang="en-US" altLang="zh-CN" dirty="0" smtClean="0"/>
              <a:t>ur method is based on the MVC framework. We first convert the Poisson equation</a:t>
            </a:r>
            <a:r>
              <a:rPr lang="en-US" altLang="zh-CN" baseline="0" dirty="0" smtClean="0"/>
              <a:t> to </a:t>
            </a:r>
            <a:r>
              <a:rPr lang="en-US" altLang="zh-CN" baseline="0" dirty="0" err="1" smtClean="0"/>
              <a:t>Laplacian</a:t>
            </a:r>
            <a:r>
              <a:rPr lang="en-US" altLang="zh-CN" baseline="0" dirty="0" smtClean="0"/>
              <a:t> equation to form the Mean-value membrane interpolation problem, and the mixed boundary condition is also modified appropriately. Then we calculate the pixel values of the target image on the Neumann boundary using the undermined coefficient method.</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23</a:t>
            </a:fld>
            <a:endParaRPr lang="en-US"/>
          </a:p>
        </p:txBody>
      </p:sp>
    </p:spTree>
    <p:extLst>
      <p:ext uri="{BB962C8B-B14F-4D97-AF65-F5344CB8AC3E}">
        <p14:creationId xmlns:p14="http://schemas.microsoft.com/office/powerpoint/2010/main" val="3878859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For the boundary pixels with Neumann boundary condition, we only know their first derivative, and their values are unknown. We first replace these unknown values with undermined coefficients x1,x2, …. Then we calculate the MVC interpolation of the points n1, n2, … which are on the neighbor of the x1,x2, …. Thus the values of n1, n2 are a linear combination of x1, x2, …. </a:t>
            </a:r>
          </a:p>
          <a:p>
            <a:endParaRPr lang="en-US" altLang="zh-CN" baseline="0" dirty="0" smtClean="0"/>
          </a:p>
          <a:p>
            <a:r>
              <a:rPr lang="en-US" altLang="zh-CN" baseline="0" dirty="0" smtClean="0"/>
              <a:t>Next, a small linear system can be figured out according to the Neumann boundary condition.</a:t>
            </a:r>
          </a:p>
          <a:p>
            <a:endParaRPr lang="en-US" altLang="zh-CN" baseline="0" dirty="0" smtClean="0"/>
          </a:p>
          <a:p>
            <a:r>
              <a:rPr lang="en-US" altLang="zh-CN" baseline="0" dirty="0" smtClean="0"/>
              <a:t>At last, we </a:t>
            </a:r>
            <a:r>
              <a:rPr lang="en-US" altLang="zh-CN" dirty="0" smtClean="0"/>
              <a:t>substitute the pixel values on the Neumann boundary, and get the final result using the Mean-value Coordinates</a:t>
            </a:r>
          </a:p>
          <a:p>
            <a:endParaRPr lang="en-US" altLang="zh-CN" dirty="0" smtClean="0"/>
          </a:p>
          <a:p>
            <a:r>
              <a:rPr lang="en-US" altLang="zh-CN" dirty="0" smtClean="0"/>
              <a:t>Here is the final cloning</a:t>
            </a:r>
            <a:r>
              <a:rPr lang="en-US" altLang="zh-CN" baseline="0" dirty="0" smtClean="0"/>
              <a:t> result with hybrid boundary, after the following comparisons, we can find that it is more natural.</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24</a:t>
            </a:fld>
            <a:endParaRPr lang="en-US"/>
          </a:p>
        </p:txBody>
      </p:sp>
    </p:spTree>
    <p:extLst>
      <p:ext uri="{BB962C8B-B14F-4D97-AF65-F5344CB8AC3E}">
        <p14:creationId xmlns:p14="http://schemas.microsoft.com/office/powerpoint/2010/main" val="165061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we show the cloning result</a:t>
            </a:r>
            <a:r>
              <a:rPr lang="en-US" altLang="zh-CN" baseline="0" dirty="0" smtClean="0"/>
              <a:t>s with the hybrid boundary condition. </a:t>
            </a:r>
          </a:p>
          <a:p>
            <a:r>
              <a:rPr lang="en-US" altLang="zh-CN" baseline="0" dirty="0" smtClean="0"/>
              <a:t>We paste a dog on the grass, when we paste it directly using MVC cloning, there is artifacts in the air, because the texture and color difference is large in the air. </a:t>
            </a:r>
          </a:p>
          <a:p>
            <a:r>
              <a:rPr lang="en-US" altLang="zh-CN" baseline="0" dirty="0" smtClean="0"/>
              <a:t>The content-aware cloning removes the artifacts in the air region by introducing the alpha matte, but it looks unnatural, because it does not adjust to the global environment. </a:t>
            </a:r>
          </a:p>
          <a:p>
            <a:r>
              <a:rPr lang="en-US" altLang="zh-CN" baseline="0" dirty="0" smtClean="0"/>
              <a:t>Finally, our hybrid cloning can produce more natural results than previous gradient-based method. In addition, the time and memory cost are largely reduced compared with solving a Poisson equation with the hybrid boundary.</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25</a:t>
            </a:fld>
            <a:endParaRPr lang="en-US"/>
          </a:p>
        </p:txBody>
      </p:sp>
    </p:spTree>
    <p:extLst>
      <p:ext uri="{BB962C8B-B14F-4D97-AF65-F5344CB8AC3E}">
        <p14:creationId xmlns:p14="http://schemas.microsoft.com/office/powerpoint/2010/main" val="69892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a</a:t>
            </a:r>
            <a:r>
              <a:rPr lang="en-US" altLang="zh-CN" baseline="0" dirty="0" smtClean="0"/>
              <a:t> football player pasted into the same target scene. </a:t>
            </a:r>
          </a:p>
          <a:p>
            <a:r>
              <a:rPr lang="en-US" altLang="zh-CN" baseline="0" dirty="0" smtClean="0"/>
              <a:t>Through comparisons, we find that our method can efficiently produce more natural result than MVC and content-aware method.</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26</a:t>
            </a:fld>
            <a:endParaRPr lang="en-US"/>
          </a:p>
        </p:txBody>
      </p:sp>
    </p:spTree>
    <p:extLst>
      <p:ext uri="{BB962C8B-B14F-4D97-AF65-F5344CB8AC3E}">
        <p14:creationId xmlns:p14="http://schemas.microsoft.com/office/powerpoint/2010/main" val="183915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Given</a:t>
            </a:r>
            <a:r>
              <a:rPr lang="en-US" altLang="zh-CN" baseline="0" dirty="0" smtClean="0"/>
              <a:t> the fine performance of our image cloning, it is natural for us to apply it to video cloning. This task is usually divided into two steps: (1) extracting the foreground by video cutout. (2) blending with the background naturally.</a:t>
            </a:r>
          </a:p>
          <a:p>
            <a:endParaRPr lang="en-US" altLang="zh-CN" baseline="0" dirty="0" smtClean="0"/>
          </a:p>
          <a:p>
            <a:r>
              <a:rPr lang="en-US" altLang="zh-CN" baseline="0" dirty="0" smtClean="0"/>
              <a:t>The Video cutout is based on the state-of-the-art video </a:t>
            </a:r>
            <a:r>
              <a:rPr lang="en-US" altLang="zh-CN" baseline="0" dirty="0" err="1" smtClean="0"/>
              <a:t>Snapcut</a:t>
            </a:r>
            <a:r>
              <a:rPr lang="en-US" altLang="zh-CN" baseline="0" dirty="0" smtClean="0"/>
              <a:t> which has been transferred to Adobe After Effects. After we get the mask as output, coherent matting is used to get the soft matte. Similar to content-aware cloning, the matte is used to control the diffusion process, thus it does not need to be accurate.</a:t>
            </a:r>
          </a:p>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27</a:t>
            </a:fld>
            <a:endParaRPr lang="en-US"/>
          </a:p>
        </p:txBody>
      </p:sp>
    </p:spTree>
    <p:extLst>
      <p:ext uri="{BB962C8B-B14F-4D97-AF65-F5344CB8AC3E}">
        <p14:creationId xmlns:p14="http://schemas.microsoft.com/office/powerpoint/2010/main" val="3554091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every frame,</a:t>
            </a:r>
            <a:r>
              <a:rPr lang="en-US" altLang="zh-CN" baseline="0" dirty="0" smtClean="0"/>
              <a:t> the out boundary of the </a:t>
            </a:r>
            <a:r>
              <a:rPr lang="en-US" altLang="zh-CN" baseline="0" dirty="0" err="1" smtClean="0"/>
              <a:t>trimap</a:t>
            </a:r>
            <a:r>
              <a:rPr lang="en-US" altLang="zh-CN" baseline="0" dirty="0" smtClean="0"/>
              <a:t> is used as the cloning boundary, and the alpha matte of every frame can be used to control the diffusion of global and local features. When considering the global illumination condition, we assume that it does not change during the video cloning. By providing the global feature and alpha matte for every frame, our image cloning model can be used to paste the video object into the target scene seamlessly and naturally. The left column is the results using direct MVC-cloning, while the right column is the results by our environment-sensitive cloning method. Obviously, our results are more acceptable.</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28</a:t>
            </a:fld>
            <a:endParaRPr lang="en-US"/>
          </a:p>
        </p:txBody>
      </p:sp>
    </p:spTree>
    <p:extLst>
      <p:ext uri="{BB962C8B-B14F-4D97-AF65-F5344CB8AC3E}">
        <p14:creationId xmlns:p14="http://schemas.microsoft.com/office/powerpoint/2010/main" val="525437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29</a:t>
            </a:fld>
            <a:endParaRPr lang="en-US"/>
          </a:p>
        </p:txBody>
      </p:sp>
    </p:spTree>
    <p:extLst>
      <p:ext uri="{BB962C8B-B14F-4D97-AF65-F5344CB8AC3E}">
        <p14:creationId xmlns:p14="http://schemas.microsoft.com/office/powerpoint/2010/main" val="377153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The</a:t>
            </a:r>
            <a:r>
              <a:rPr lang="en-US" altLang="zh-CN" baseline="0" dirty="0" smtClean="0"/>
              <a:t> left image is the cloning result based on simple MVC cloning, we find that it is seamless but unnatural. The right image shows the result using our environment-sensitive cloning method. Compared with the result using direct MVC cloning, our method can remove the visible seam while ensuring that the color appearance of the cloning region is in accord with the target scene, </a:t>
            </a:r>
            <a:r>
              <a:rPr lang="en-US" altLang="zh-CN" dirty="0" smtClean="0"/>
              <a:t>in general</a:t>
            </a:r>
            <a:r>
              <a:rPr lang="en-US" altLang="zh-CN" baseline="0" dirty="0" smtClean="0"/>
              <a:t>, the appearance of the bear should be affected by the sunset in the environment. Thus, w</a:t>
            </a:r>
            <a:r>
              <a:rPr lang="en-US" altLang="zh-CN" dirty="0" smtClean="0"/>
              <a:t>e believe that the global feature of the target scene is an important factor for high-quality image cloning.</a:t>
            </a:r>
            <a:endParaRPr lang="en-US" altLang="zh-CN" sz="1200" b="0" dirty="0" smtClean="0">
              <a:latin typeface="Arial" pitchFamily="34" charset="0"/>
              <a:ea typeface="Arial Unicode MS" pitchFamily="34" charset="-122"/>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conclusion, we proposed Environment-Sensitive image cloning which combines the global and local features</a:t>
            </a:r>
          </a:p>
          <a:p>
            <a:endParaRPr lang="en-US" altLang="zh-CN" dirty="0" smtClean="0">
              <a:solidFill>
                <a:schemeClr val="tx1">
                  <a:lumMod val="20000"/>
                  <a:lumOff val="80000"/>
                </a:schemeClr>
              </a:solidFill>
            </a:endParaRPr>
          </a:p>
          <a:p>
            <a:r>
              <a:rPr lang="en-US" altLang="zh-CN" dirty="0" smtClean="0">
                <a:solidFill>
                  <a:schemeClr val="tx1">
                    <a:lumMod val="20000"/>
                    <a:lumOff val="80000"/>
                  </a:schemeClr>
                </a:solidFill>
              </a:rPr>
              <a:t>Extract and represent the global feature of the target scene</a:t>
            </a:r>
          </a:p>
          <a:p>
            <a:r>
              <a:rPr lang="en-US" altLang="zh-CN" dirty="0" smtClean="0">
                <a:solidFill>
                  <a:schemeClr val="tx1">
                    <a:lumMod val="20000"/>
                    <a:lumOff val="80000"/>
                  </a:schemeClr>
                </a:solidFill>
              </a:rPr>
              <a:t>Propose a general model for image cloning in different illumination conditions</a:t>
            </a:r>
          </a:p>
          <a:p>
            <a:r>
              <a:rPr lang="en-US" altLang="zh-CN" dirty="0" smtClean="0">
                <a:solidFill>
                  <a:schemeClr val="tx1">
                    <a:lumMod val="20000"/>
                    <a:lumOff val="80000"/>
                  </a:schemeClr>
                </a:solidFill>
              </a:rPr>
              <a:t>An efficient MVC-based solution to composite images with hybrid boundary</a:t>
            </a:r>
          </a:p>
        </p:txBody>
      </p:sp>
      <p:sp>
        <p:nvSpPr>
          <p:cNvPr id="4" name="灯片编号占位符 3"/>
          <p:cNvSpPr>
            <a:spLocks noGrp="1"/>
          </p:cNvSpPr>
          <p:nvPr>
            <p:ph type="sldNum" sz="quarter" idx="10"/>
          </p:nvPr>
        </p:nvSpPr>
        <p:spPr/>
        <p:txBody>
          <a:bodyPr/>
          <a:lstStyle/>
          <a:p>
            <a:fld id="{A74BE9A1-1493-40EB-A2CC-75E4FF8AB74E}" type="slidenum">
              <a:rPr lang="en-US" smtClean="0"/>
              <a:pPr/>
              <a:t>30</a:t>
            </a:fld>
            <a:endParaRPr lang="en-US"/>
          </a:p>
        </p:txBody>
      </p:sp>
    </p:spTree>
    <p:extLst>
      <p:ext uri="{BB962C8B-B14F-4D97-AF65-F5344CB8AC3E}">
        <p14:creationId xmlns:p14="http://schemas.microsoft.com/office/powerpoint/2010/main" val="3043239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a:t>
            </a:r>
            <a:r>
              <a:rPr lang="en-US" altLang="zh-CN" baseline="0" dirty="0" smtClean="0"/>
              <a:t> future, we plan to do </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31</a:t>
            </a:fld>
            <a:endParaRPr lang="en-US"/>
          </a:p>
        </p:txBody>
      </p:sp>
    </p:spTree>
    <p:extLst>
      <p:ext uri="{BB962C8B-B14F-4D97-AF65-F5344CB8AC3E}">
        <p14:creationId xmlns:p14="http://schemas.microsoft.com/office/powerpoint/2010/main" val="318862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32</a:t>
            </a:fld>
            <a:endParaRPr lang="en-US"/>
          </a:p>
        </p:txBody>
      </p:sp>
    </p:spTree>
    <p:extLst>
      <p:ext uri="{BB962C8B-B14F-4D97-AF65-F5344CB8AC3E}">
        <p14:creationId xmlns:p14="http://schemas.microsoft.com/office/powerpoint/2010/main" val="410241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 it is the end</a:t>
            </a:r>
            <a:r>
              <a:rPr lang="en-US" altLang="zh-CN" baseline="0" dirty="0" smtClean="0"/>
              <a:t> of my talk, thanks for your attention</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33</a:t>
            </a:fld>
            <a:endParaRPr lang="en-US"/>
          </a:p>
        </p:txBody>
      </p:sp>
    </p:spTree>
    <p:extLst>
      <p:ext uri="{BB962C8B-B14F-4D97-AF65-F5344CB8AC3E}">
        <p14:creationId xmlns:p14="http://schemas.microsoft.com/office/powerpoint/2010/main" val="52961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Most</a:t>
            </a:r>
            <a:r>
              <a:rPr lang="en-US" altLang="zh-CN" baseline="0" dirty="0" smtClean="0"/>
              <a:t> existing methods composite images always considers the local features which can effectively remove the seam on the cloning boundary, e.g. gradient-based cloning. However, we believe that the image patch to be cloned should adjust to the global feature of the target scene, e.g. the illumination condition, so that the cloning result will be more natural and visual-pleasing</a:t>
            </a:r>
          </a:p>
        </p:txBody>
      </p:sp>
      <p:sp>
        <p:nvSpPr>
          <p:cNvPr id="4" name="灯片编号占位符 3"/>
          <p:cNvSpPr>
            <a:spLocks noGrp="1"/>
          </p:cNvSpPr>
          <p:nvPr>
            <p:ph type="sldNum" sz="quarter" idx="10"/>
          </p:nvPr>
        </p:nvSpPr>
        <p:spPr/>
        <p:txBody>
          <a:bodyPr/>
          <a:lstStyle/>
          <a:p>
            <a:fld id="{A74BE9A1-1493-40EB-A2CC-75E4FF8AB74E}" type="slidenum">
              <a:rPr lang="en-US" smtClean="0"/>
              <a:pPr/>
              <a:t>4</a:t>
            </a:fld>
            <a:endParaRPr lang="en-US"/>
          </a:p>
        </p:txBody>
      </p:sp>
    </p:spTree>
    <p:extLst>
      <p:ext uri="{BB962C8B-B14F-4D97-AF65-F5344CB8AC3E}">
        <p14:creationId xmlns:p14="http://schemas.microsoft.com/office/powerpoint/2010/main" val="354121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Recently, the gradient domain methods are very popular to perform the seamless cloning. The most famous work is Poisson image editing [SIGGRAPH 03], which involves solving a large sparse linear system. </a:t>
            </a:r>
            <a:r>
              <a:rPr lang="en-US" altLang="zh-CN" baseline="0" dirty="0" err="1" smtClean="0"/>
              <a:t>Jia</a:t>
            </a:r>
            <a:r>
              <a:rPr lang="en-US" altLang="zh-CN" baseline="0" dirty="0" smtClean="0"/>
              <a:t> </a:t>
            </a:r>
            <a:r>
              <a:rPr lang="en-US" altLang="zh-CN" baseline="0" dirty="0" err="1" smtClean="0"/>
              <a:t>jiaya</a:t>
            </a:r>
            <a:r>
              <a:rPr lang="en-US" altLang="zh-CN" baseline="0" dirty="0" smtClean="0"/>
              <a:t> et al. optimized the cloning boundary to get a better result. </a:t>
            </a:r>
            <a:r>
              <a:rPr lang="en-US" altLang="zh-CN" baseline="0" dirty="0" err="1" smtClean="0"/>
              <a:t>Farbman</a:t>
            </a:r>
            <a:r>
              <a:rPr lang="en-US" altLang="zh-CN" baseline="0" dirty="0" smtClean="0"/>
              <a:t> et al. proposed to take the Mean-value coordinates rather than solving a large linear system to perform the image composition, and the performance is advantageous in terms of speed, memory and parallelization. Recent years, a lot of work on image cloning has been done based on the previous work, like cloning with color control and Hybrid cloning and so on. However, n</a:t>
            </a:r>
            <a:r>
              <a:rPr lang="en-US" altLang="zh-CN" dirty="0" smtClean="0"/>
              <a:t>one of these methods take into account the </a:t>
            </a:r>
            <a:r>
              <a:rPr lang="en-US" altLang="zh-CN" dirty="0" smtClean="0">
                <a:solidFill>
                  <a:srgbClr val="FFFF00"/>
                </a:solidFill>
              </a:rPr>
              <a:t>global feature</a:t>
            </a:r>
            <a:r>
              <a:rPr lang="en-US" altLang="zh-CN" dirty="0" smtClean="0"/>
              <a:t> of the target scene in image</a:t>
            </a:r>
            <a:r>
              <a:rPr lang="en-US" altLang="zh-CN" baseline="0" dirty="0" smtClean="0"/>
              <a:t> composition</a:t>
            </a:r>
            <a:r>
              <a:rPr lang="en-US" altLang="zh-CN" dirty="0" smtClean="0"/>
              <a:t>.</a:t>
            </a:r>
          </a:p>
        </p:txBody>
      </p:sp>
      <p:sp>
        <p:nvSpPr>
          <p:cNvPr id="4" name="灯片编号占位符 3"/>
          <p:cNvSpPr>
            <a:spLocks noGrp="1"/>
          </p:cNvSpPr>
          <p:nvPr>
            <p:ph type="sldNum" sz="quarter" idx="10"/>
          </p:nvPr>
        </p:nvSpPr>
        <p:spPr/>
        <p:txBody>
          <a:bodyPr/>
          <a:lstStyle/>
          <a:p>
            <a:fld id="{A74BE9A1-1493-40EB-A2CC-75E4FF8AB74E}" type="slidenum">
              <a:rPr lang="en-US" smtClean="0"/>
              <a:pPr/>
              <a:t>5</a:t>
            </a:fld>
            <a:endParaRPr lang="en-US"/>
          </a:p>
        </p:txBody>
      </p:sp>
    </p:spTree>
    <p:extLst>
      <p:ext uri="{BB962C8B-B14F-4D97-AF65-F5344CB8AC3E}">
        <p14:creationId xmlns:p14="http://schemas.microsoft.com/office/powerpoint/2010/main" val="220268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dirty="0" smtClean="0"/>
              <a:t>The challenges</a:t>
            </a:r>
            <a:r>
              <a:rPr lang="en-US" altLang="zh-CN" baseline="0" dirty="0" smtClean="0"/>
              <a:t> of our work lie in the following two aspects:</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baseline="0" dirty="0" smtClean="0"/>
          </a:p>
          <a:p>
            <a:pPr marL="228600" marR="0" indent="-228600" algn="l" defTabSz="914400" rtl="0" eaLnBrk="0" fontAlgn="base" latinLnBrk="0" hangingPunct="1">
              <a:lnSpc>
                <a:spcPct val="100000"/>
              </a:lnSpc>
              <a:spcBef>
                <a:spcPct val="30000"/>
              </a:spcBef>
              <a:spcAft>
                <a:spcPct val="0"/>
              </a:spcAft>
              <a:buClrTx/>
              <a:buSzTx/>
              <a:buFontTx/>
              <a:buAutoNum type="arabicPeriod"/>
              <a:tabLst/>
              <a:defRPr/>
            </a:pPr>
            <a:r>
              <a:rPr lang="en-US" altLang="zh-CN" baseline="0" dirty="0" smtClean="0"/>
              <a:t>How to extract the global feature of the target scene with simple user interaction;</a:t>
            </a:r>
          </a:p>
          <a:p>
            <a:pPr marL="228600" marR="0" indent="-228600" algn="l" defTabSz="914400" rtl="0" eaLnBrk="0" fontAlgn="base" latinLnBrk="0" hangingPunct="1">
              <a:lnSpc>
                <a:spcPct val="100000"/>
              </a:lnSpc>
              <a:spcBef>
                <a:spcPct val="30000"/>
              </a:spcBef>
              <a:spcAft>
                <a:spcPct val="0"/>
              </a:spcAft>
              <a:buClrTx/>
              <a:buSzTx/>
              <a:buFontTx/>
              <a:buAutoNum type="arabicPeriod"/>
              <a:tabLst/>
              <a:defRPr/>
            </a:pPr>
            <a:r>
              <a:rPr lang="en-US" altLang="zh-CN" baseline="0" dirty="0" smtClean="0"/>
              <a:t>How to make use of the extracted global feature to further affect the cloning result.</a:t>
            </a:r>
          </a:p>
          <a:p>
            <a:pPr marL="228600" marR="0" indent="-228600" algn="l" defTabSz="914400" rtl="0" eaLnBrk="0" fontAlgn="base" latinLnBrk="0" hangingPunct="1">
              <a:lnSpc>
                <a:spcPct val="100000"/>
              </a:lnSpc>
              <a:spcBef>
                <a:spcPct val="30000"/>
              </a:spcBef>
              <a:spcAft>
                <a:spcPct val="0"/>
              </a:spcAft>
              <a:buClrTx/>
              <a:buSzTx/>
              <a:buFontTx/>
              <a:buAutoNum type="arabicPeriod"/>
              <a:tabLst/>
              <a:defRPr/>
            </a:pPr>
            <a:endParaRPr lang="en-US" altLang="zh-CN" baseline="0" dirty="0" smtClean="0"/>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baseline="0" dirty="0" smtClean="0"/>
              <a:t>Our work focus on dealing with these challenges.</a:t>
            </a:r>
          </a:p>
        </p:txBody>
      </p:sp>
      <p:sp>
        <p:nvSpPr>
          <p:cNvPr id="4" name="灯片编号占位符 3"/>
          <p:cNvSpPr>
            <a:spLocks noGrp="1"/>
          </p:cNvSpPr>
          <p:nvPr>
            <p:ph type="sldNum" sz="quarter" idx="10"/>
          </p:nvPr>
        </p:nvSpPr>
        <p:spPr/>
        <p:txBody>
          <a:bodyPr/>
          <a:lstStyle/>
          <a:p>
            <a:fld id="{A74BE9A1-1493-40EB-A2CC-75E4FF8AB74E}" type="slidenum">
              <a:rPr lang="en-US" smtClean="0"/>
              <a:pPr/>
              <a:t>6</a:t>
            </a:fld>
            <a:endParaRPr lang="en-US"/>
          </a:p>
        </p:txBody>
      </p:sp>
    </p:spTree>
    <p:extLst>
      <p:ext uri="{BB962C8B-B14F-4D97-AF65-F5344CB8AC3E}">
        <p14:creationId xmlns:p14="http://schemas.microsoft.com/office/powerpoint/2010/main" val="210387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Our work has 3 main contributions. </a:t>
            </a:r>
          </a:p>
          <a:p>
            <a:endParaRPr lang="en-US" altLang="zh-CN" dirty="0" smtClean="0"/>
          </a:p>
          <a:p>
            <a:r>
              <a:rPr lang="en-US" altLang="zh-CN" dirty="0" smtClean="0"/>
              <a:t>Firstly, we propose</a:t>
            </a:r>
            <a:r>
              <a:rPr lang="en-US" altLang="zh-CN" baseline="0" dirty="0" smtClean="0"/>
              <a:t> a novel method to extract and represent the global feature of the target scene which could be further diffused into the source image patch. A few user interactions are used to extract the global feature according to the illumination clues in the target scene.</a:t>
            </a:r>
          </a:p>
          <a:p>
            <a:endParaRPr lang="en-US" altLang="zh-CN" baseline="0" dirty="0" smtClean="0"/>
          </a:p>
          <a:p>
            <a:r>
              <a:rPr lang="en-US" altLang="zh-CN" baseline="0" dirty="0" smtClean="0"/>
              <a:t>Secondly, we conceive a MVC-based approach to perform the image composition with hybrid composition, which largely reduce the time and memory cost compared with Chen’s method in Sketch2Photo.</a:t>
            </a:r>
          </a:p>
          <a:p>
            <a:endParaRPr lang="en-US" altLang="zh-CN" baseline="0" dirty="0" smtClean="0"/>
          </a:p>
          <a:p>
            <a:r>
              <a:rPr lang="en-US" altLang="zh-CN" baseline="0" dirty="0" smtClean="0"/>
              <a:t>Lastly, based on our environment-sensitive cloning, we construct a general model to implement image composition by simply setting a few parameters according to the local and global condition for image cloning. Our image cloning method can be further applied to video cloning.</a:t>
            </a:r>
          </a:p>
          <a:p>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7</a:t>
            </a:fld>
            <a:endParaRPr lang="en-US"/>
          </a:p>
        </p:txBody>
      </p:sp>
    </p:spTree>
    <p:extLst>
      <p:ext uri="{BB962C8B-B14F-4D97-AF65-F5344CB8AC3E}">
        <p14:creationId xmlns:p14="http://schemas.microsoft.com/office/powerpoint/2010/main" val="21038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of all,</a:t>
            </a:r>
            <a:r>
              <a:rPr lang="en-US" altLang="zh-CN" baseline="0" dirty="0" smtClean="0"/>
              <a:t> we have to extract the global feature of the target scene, typically the illumination feature. In general, there is no effective method to automatically extract and represent the illumination features. When we observe an image carefully, a lot of clues in the image(e.g. the position of the sun, the shadows on the ground, or the appearance of the existing objects) can tell us the illumination features. </a:t>
            </a:r>
          </a:p>
          <a:p>
            <a:endParaRPr lang="en-US" altLang="zh-CN" baseline="0" dirty="0" smtClean="0"/>
          </a:p>
          <a:p>
            <a:r>
              <a:rPr lang="en-US" altLang="zh-CN" baseline="0" dirty="0" smtClean="0"/>
              <a:t>With this in mind, we make use of these clues to extract the illumination feature from the image manually, and create a reference image </a:t>
            </a:r>
            <a:r>
              <a:rPr lang="el-GR" altLang="zh-CN" b="1" i="1" baseline="0" dirty="0" smtClean="0">
                <a:latin typeface="Calibri"/>
                <a:cs typeface="Calibri"/>
              </a:rPr>
              <a:t>ξ</a:t>
            </a:r>
            <a:r>
              <a:rPr lang="en-US" altLang="zh-CN" baseline="0" dirty="0" smtClean="0">
                <a:latin typeface="Calibri"/>
                <a:cs typeface="Calibri"/>
              </a:rPr>
              <a:t>to represent the extracted features, which can further be diffused into the cloned patch by the gradient-based method. The reference image describes the illumination distribution on the source image when there is a prevailing illumination from a certain direction. For example, in this target scene, according to the position of the sunset, the right side of the reference image should be brighter than the left side. This equation computes the lightness of the reference image, which means that the lightness is changed from bright to dark gradually in a certain direction. As for the color component, we select a  region in the sunset with a rectangle and then compute the mean value of their color component.</a:t>
            </a:r>
            <a:endParaRPr lang="zh-CN" altLang="en-US" dirty="0"/>
          </a:p>
        </p:txBody>
      </p:sp>
      <p:sp>
        <p:nvSpPr>
          <p:cNvPr id="4" name="灯片编号占位符 3"/>
          <p:cNvSpPr>
            <a:spLocks noGrp="1"/>
          </p:cNvSpPr>
          <p:nvPr>
            <p:ph type="sldNum" sz="quarter" idx="10"/>
          </p:nvPr>
        </p:nvSpPr>
        <p:spPr/>
        <p:txBody>
          <a:bodyPr/>
          <a:lstStyle/>
          <a:p>
            <a:fld id="{A74BE9A1-1493-40EB-A2CC-75E4FF8AB74E}" type="slidenum">
              <a:rPr lang="en-US" smtClean="0"/>
              <a:pPr/>
              <a:t>8</a:t>
            </a:fld>
            <a:endParaRPr lang="en-US"/>
          </a:p>
        </p:txBody>
      </p:sp>
    </p:spTree>
    <p:extLst>
      <p:ext uri="{BB962C8B-B14F-4D97-AF65-F5344CB8AC3E}">
        <p14:creationId xmlns:p14="http://schemas.microsoft.com/office/powerpoint/2010/main" val="3241559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noTextEdit="1"/>
          </p:cNvSpPr>
          <p:nvPr>
            <p:ph type="sldImg"/>
          </p:nvPr>
        </p:nvSpPr>
        <p:spPr>
          <a:ln/>
        </p:spPr>
      </p:sp>
      <p:sp>
        <p:nvSpPr>
          <p:cNvPr id="337923" name="Rectangle 3"/>
          <p:cNvSpPr>
            <a:spLocks noGrp="1" noChangeArrowheads="1"/>
          </p:cNvSpPr>
          <p:nvPr>
            <p:ph type="body" idx="1"/>
          </p:nvPr>
        </p:nvSpPr>
        <p:spPr/>
        <p:txBody>
          <a:bodyPr/>
          <a:lstStyle/>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Our cloning</a:t>
            </a:r>
            <a:r>
              <a:rPr lang="en-US" altLang="zh-CN" sz="1200" b="0" baseline="0" dirty="0" smtClean="0">
                <a:latin typeface="Arial" pitchFamily="34" charset="0"/>
                <a:ea typeface="Arial Unicode MS" pitchFamily="34" charset="-122"/>
                <a:cs typeface="Arial" pitchFamily="34" charset="0"/>
              </a:rPr>
              <a:t> method combines the local and global features of the target scene. As shown in this Figure, the global feature is represented by a reference image, while the local feature refers to the pixels color on the cloning boundary of the target image.</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sz="1200" b="0" baseline="0" dirty="0" smtClean="0">
              <a:latin typeface="Arial" pitchFamily="34" charset="0"/>
              <a:ea typeface="Arial Unicode MS" pitchFamily="34" charset="-122"/>
              <a:cs typeface="Arial" pitchFamily="34" charset="0"/>
            </a:endParaRP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Now, we talk about</a:t>
            </a:r>
            <a:r>
              <a:rPr lang="en-US" altLang="zh-CN" sz="1200" b="0" baseline="0" dirty="0" smtClean="0">
                <a:latin typeface="Arial" pitchFamily="34" charset="0"/>
                <a:ea typeface="Arial Unicode MS" pitchFamily="34" charset="-122"/>
                <a:cs typeface="Arial" pitchFamily="34" charset="0"/>
              </a:rPr>
              <a:t> the implementation. The essence of the gradient-based cloning is to construct a harmonic </a:t>
            </a:r>
            <a:r>
              <a:rPr lang="en-US" altLang="zh-CN" sz="1200" b="0" baseline="0" dirty="0" err="1" smtClean="0">
                <a:latin typeface="Arial" pitchFamily="34" charset="0"/>
                <a:ea typeface="Arial Unicode MS" pitchFamily="34" charset="-122"/>
                <a:cs typeface="Arial" pitchFamily="34" charset="0"/>
              </a:rPr>
              <a:t>interpolant</a:t>
            </a:r>
            <a:r>
              <a:rPr lang="en-US" altLang="zh-CN" sz="1200" b="0" baseline="0" dirty="0" smtClean="0">
                <a:latin typeface="Arial" pitchFamily="34" charset="0"/>
                <a:ea typeface="Arial Unicode MS" pitchFamily="34" charset="-122"/>
                <a:cs typeface="Arial" pitchFamily="34" charset="0"/>
              </a:rPr>
              <a:t> R(x) which diffuses the discrepancies on the boundary of the source and target image into the cloned patch. Thus, the final result can be expressed like this.</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sz="1200" b="0" baseline="0" dirty="0" smtClean="0">
              <a:latin typeface="Arial" pitchFamily="34" charset="0"/>
              <a:ea typeface="Arial Unicode MS" pitchFamily="34" charset="-122"/>
              <a:cs typeface="Arial" pitchFamily="34" charset="0"/>
            </a:endParaRP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dirty="0" smtClean="0">
                <a:latin typeface="Arial" pitchFamily="34" charset="0"/>
                <a:ea typeface="Arial Unicode MS" pitchFamily="34" charset="-122"/>
                <a:cs typeface="Arial" pitchFamily="34" charset="0"/>
              </a:rPr>
              <a:t>For important region of the source</a:t>
            </a:r>
            <a:r>
              <a:rPr lang="en-US" altLang="zh-CN" sz="1200" b="0" baseline="0" dirty="0" smtClean="0">
                <a:latin typeface="Arial" pitchFamily="34" charset="0"/>
                <a:ea typeface="Arial Unicode MS" pitchFamily="34" charset="-122"/>
                <a:cs typeface="Arial" pitchFamily="34" charset="0"/>
              </a:rPr>
              <a:t> image patch whose appearance should be changed to match the target scene, so a larger factor </a:t>
            </a:r>
            <a:r>
              <a:rPr lang="el-GR" altLang="zh-CN" sz="1200" b="0" i="1" baseline="0" dirty="0" smtClean="0">
                <a:latin typeface="Calibri"/>
                <a:ea typeface="Arial Unicode MS" pitchFamily="34" charset="-122"/>
                <a:cs typeface="Calibri"/>
              </a:rPr>
              <a:t>α</a:t>
            </a:r>
            <a:r>
              <a:rPr lang="en-US" altLang="zh-CN" sz="1200" b="0" i="0" baseline="0" dirty="0" smtClean="0">
                <a:latin typeface="Calibri"/>
                <a:ea typeface="Arial Unicode MS" pitchFamily="34" charset="-122"/>
                <a:cs typeface="Calibri"/>
              </a:rPr>
              <a:t>(x)should be given to the global </a:t>
            </a:r>
            <a:r>
              <a:rPr lang="en-US" altLang="zh-CN" sz="1200" b="0" i="0" baseline="0" dirty="0" err="1" smtClean="0">
                <a:latin typeface="Calibri"/>
                <a:ea typeface="Arial Unicode MS" pitchFamily="34" charset="-122"/>
                <a:cs typeface="Calibri"/>
              </a:rPr>
              <a:t>interpolant</a:t>
            </a:r>
            <a:r>
              <a:rPr lang="en-US" altLang="zh-CN" sz="1200" b="0" i="0" baseline="0" dirty="0" smtClean="0">
                <a:latin typeface="Calibri"/>
                <a:ea typeface="Arial Unicode MS" pitchFamily="34" charset="-122"/>
                <a:cs typeface="Calibri"/>
              </a:rPr>
              <a:t>. While for regions near the cloning boundary, the visible seam should be smoothly diffused, thus the local </a:t>
            </a:r>
            <a:r>
              <a:rPr lang="en-US" altLang="zh-CN" sz="1200" b="0" i="0" baseline="0" dirty="0" err="1" smtClean="0">
                <a:latin typeface="Calibri"/>
                <a:ea typeface="Arial Unicode MS" pitchFamily="34" charset="-122"/>
                <a:cs typeface="Calibri"/>
              </a:rPr>
              <a:t>interpolant</a:t>
            </a:r>
            <a:r>
              <a:rPr lang="en-US" altLang="zh-CN" sz="1200" b="0" i="0" baseline="0" dirty="0" smtClean="0">
                <a:latin typeface="Calibri"/>
                <a:ea typeface="Arial Unicode MS" pitchFamily="34" charset="-122"/>
                <a:cs typeface="Calibri"/>
              </a:rPr>
              <a:t> should be given a larger factor.</a:t>
            </a:r>
          </a:p>
          <a:p>
            <a:pPr marL="0" marR="0" indent="0" algn="l" defTabSz="914400" rtl="0" eaLnBrk="0" fontAlgn="base" latinLnBrk="0" hangingPunct="1">
              <a:lnSpc>
                <a:spcPct val="100000"/>
              </a:lnSpc>
              <a:spcBef>
                <a:spcPct val="30000"/>
              </a:spcBef>
              <a:spcAft>
                <a:spcPct val="0"/>
              </a:spcAft>
              <a:buClrTx/>
              <a:buSzTx/>
              <a:buFontTx/>
              <a:buNone/>
              <a:tabLst/>
              <a:defRPr/>
            </a:pPr>
            <a:endParaRPr lang="en-US" altLang="zh-CN" sz="1200" b="0" i="0" baseline="0" dirty="0" smtClean="0">
              <a:latin typeface="Calibri"/>
              <a:ea typeface="Arial Unicode MS" pitchFamily="34" charset="-122"/>
              <a:cs typeface="Calibri"/>
            </a:endParaRPr>
          </a:p>
          <a:p>
            <a:pPr marL="0" marR="0" indent="0" algn="l" defTabSz="914400" rtl="0" eaLnBrk="0" fontAlgn="base" latinLnBrk="0" hangingPunct="1">
              <a:lnSpc>
                <a:spcPct val="100000"/>
              </a:lnSpc>
              <a:spcBef>
                <a:spcPct val="30000"/>
              </a:spcBef>
              <a:spcAft>
                <a:spcPct val="0"/>
              </a:spcAft>
              <a:buClrTx/>
              <a:buSzTx/>
              <a:buFontTx/>
              <a:buNone/>
              <a:tabLst/>
              <a:defRPr/>
            </a:pPr>
            <a:r>
              <a:rPr lang="en-US" altLang="zh-CN" sz="1200" b="0" i="0" baseline="0" dirty="0" smtClean="0">
                <a:latin typeface="Calibri"/>
                <a:ea typeface="Arial Unicode MS" pitchFamily="34" charset="-122"/>
                <a:cs typeface="Calibri"/>
              </a:rPr>
              <a:t>Since the alpha matte is not used to extract the foreground object, but to control the diffusion. Thus, an accurate alpha matte is unnecessary and the user interaction need not to be precise.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7510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233645"/>
            <a:ext cx="6858000" cy="102235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47663" y="1809750"/>
            <a:ext cx="8415337" cy="4724400"/>
          </a:xfrm>
        </p:spPr>
        <p:txBody>
          <a:bodyPr/>
          <a:lstStyle>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68455619"/>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06607"/>
            <a:ext cx="6858000" cy="1022350"/>
          </a:xfrm>
          <a:prstGeom prst="rect">
            <a:avLst/>
          </a:prstGeom>
          <a:noFill/>
          <a:ln>
            <a:noFill/>
          </a:ln>
          <a:effectLst>
            <a:outerShdw dist="1796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47663" y="1403775"/>
            <a:ext cx="8415337" cy="51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2" name="Line 20"/>
          <p:cNvSpPr>
            <a:spLocks/>
          </p:cNvSpPr>
          <p:nvPr/>
        </p:nvSpPr>
        <p:spPr bwMode="auto">
          <a:xfrm>
            <a:off x="304800" y="1268760"/>
            <a:ext cx="8458200" cy="0"/>
          </a:xfrm>
          <a:prstGeom prst="line">
            <a:avLst/>
          </a:prstGeom>
          <a:ln>
            <a:solidFill>
              <a:schemeClr val="accent5">
                <a:lumMod val="75000"/>
              </a:schemeClr>
            </a:solidFill>
            <a:headEnd type="none" w="sm" len="sm"/>
            <a:tailEnd type="none" w="sm" len="sm"/>
          </a:ln>
          <a:extLst/>
        </p:spPr>
        <p:style>
          <a:lnRef idx="3">
            <a:schemeClr val="accent3"/>
          </a:lnRef>
          <a:fillRef idx="0">
            <a:schemeClr val="accent3"/>
          </a:fillRef>
          <a:effectRef idx="2">
            <a:schemeClr val="accent3"/>
          </a:effectRef>
          <a:fontRef idx="minor">
            <a:schemeClr val="tx1"/>
          </a:fontRef>
        </p:style>
        <p:txBody>
          <a:bodyPr/>
          <a:lstStyle/>
          <a:p>
            <a:endParaRPr lang="zh-CN" altLang="en-US"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glow rad="228600">
                  <a:schemeClr val="accent6">
                    <a:satMod val="175000"/>
                    <a:alpha val="40000"/>
                  </a:schemeClr>
                </a:glow>
                <a:reflection blurRad="12700" stA="28000" endPos="45000" dist="1000" dir="5400000" sy="-100000" algn="bl" rotWithShape="0"/>
              </a:effectLst>
            </a:endParaRPr>
          </a:p>
        </p:txBody>
      </p:sp>
      <p:pic>
        <p:nvPicPr>
          <p:cNvPr id="6" name="Picture 4" descr="C:\Users\jackiezhy\Desktop\logo_zjus.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621260" y="87005"/>
            <a:ext cx="792799" cy="789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7497325" y="882878"/>
            <a:ext cx="1040670" cy="430887"/>
          </a:xfrm>
          <a:prstGeom prst="rect">
            <a:avLst/>
          </a:prstGeom>
          <a:noFill/>
        </p:spPr>
        <p:txBody>
          <a:bodyPr wrap="none" rtlCol="0">
            <a:spAutoFit/>
          </a:bodyPr>
          <a:lstStyle/>
          <a:p>
            <a:r>
              <a:rPr lang="en-US" altLang="zh-CN" sz="2200" b="1" dirty="0" smtClean="0">
                <a:solidFill>
                  <a:srgbClr val="FFFFFF"/>
                </a:solidFill>
                <a:latin typeface="Chiller" pitchFamily="82" charset="0"/>
                <a:cs typeface="Consolas" pitchFamily="49" charset="0"/>
              </a:rPr>
              <a:t>CG</a:t>
            </a:r>
            <a:r>
              <a:rPr lang="en-US" altLang="zh-CN" sz="2200" b="1" dirty="0" smtClean="0">
                <a:solidFill>
                  <a:srgbClr val="0070C0"/>
                </a:solidFill>
                <a:latin typeface="Chiller" pitchFamily="82" charset="0"/>
                <a:cs typeface="Consolas" pitchFamily="49" charset="0"/>
              </a:rPr>
              <a:t>I</a:t>
            </a:r>
            <a:r>
              <a:rPr lang="en-US" altLang="zh-CN" sz="2200" b="1" dirty="0" smtClean="0">
                <a:solidFill>
                  <a:schemeClr val="accent1"/>
                </a:solidFill>
                <a:latin typeface="Chiller" pitchFamily="82" charset="0"/>
                <a:cs typeface="Consolas" pitchFamily="49" charset="0"/>
              </a:rPr>
              <a:t> </a:t>
            </a:r>
            <a:r>
              <a:rPr lang="en-US" altLang="zh-CN" sz="2200" b="1" dirty="0" smtClean="0">
                <a:solidFill>
                  <a:srgbClr val="0070C0"/>
                </a:solidFill>
                <a:latin typeface="Chiller" pitchFamily="82" charset="0"/>
                <a:cs typeface="Consolas" pitchFamily="49" charset="0"/>
              </a:rPr>
              <a:t>2011</a:t>
            </a:r>
            <a:endParaRPr lang="zh-CN" altLang="en-US" sz="2200" b="1" dirty="0">
              <a:solidFill>
                <a:srgbClr val="0070C0"/>
              </a:solidFill>
              <a:latin typeface="Chiller" pitchFamily="82" charset="0"/>
              <a:cs typeface="Consolas" pitchFamily="49" charset="0"/>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rtl="0" eaLnBrk="0" fontAlgn="base">
        <a:spcBef>
          <a:spcPct val="0"/>
        </a:spcBef>
        <a:spcAft>
          <a:spcPct val="0"/>
        </a:spcAft>
        <a:defRPr sz="3700" b="1">
          <a:solidFill>
            <a:srgbClr val="FFFFFF"/>
          </a:solidFill>
          <a:effectLst/>
          <a:latin typeface="+mj-lt"/>
          <a:ea typeface="+mj-ea"/>
          <a:cs typeface="+mj-cs"/>
        </a:defRPr>
      </a:lvl1pPr>
      <a:lvl2pPr algn="l" rtl="0" eaLnBrk="0" fontAlgn="base">
        <a:spcBef>
          <a:spcPct val="0"/>
        </a:spcBef>
        <a:spcAft>
          <a:spcPct val="0"/>
        </a:spcAft>
        <a:defRPr sz="3700" b="1">
          <a:solidFill>
            <a:srgbClr val="FFFFFF"/>
          </a:solidFill>
          <a:latin typeface="Arial" charset="0"/>
        </a:defRPr>
      </a:lvl2pPr>
      <a:lvl3pPr algn="l" rtl="0" eaLnBrk="0" fontAlgn="base">
        <a:spcBef>
          <a:spcPct val="0"/>
        </a:spcBef>
        <a:spcAft>
          <a:spcPct val="0"/>
        </a:spcAft>
        <a:defRPr sz="3700" b="1">
          <a:solidFill>
            <a:srgbClr val="FFFFFF"/>
          </a:solidFill>
          <a:latin typeface="Arial" charset="0"/>
        </a:defRPr>
      </a:lvl3pPr>
      <a:lvl4pPr algn="l" rtl="0" eaLnBrk="0" fontAlgn="base">
        <a:spcBef>
          <a:spcPct val="0"/>
        </a:spcBef>
        <a:spcAft>
          <a:spcPct val="0"/>
        </a:spcAft>
        <a:defRPr sz="3700" b="1">
          <a:solidFill>
            <a:srgbClr val="FFFFFF"/>
          </a:solidFill>
          <a:latin typeface="Arial" charset="0"/>
        </a:defRPr>
      </a:lvl4pPr>
      <a:lvl5pPr algn="l" rtl="0" eaLnBrk="0" fontAlgn="base">
        <a:spcBef>
          <a:spcPct val="0"/>
        </a:spcBef>
        <a:spcAft>
          <a:spcPct val="0"/>
        </a:spcAft>
        <a:defRPr sz="3700" b="1">
          <a:solidFill>
            <a:srgbClr val="FFFFFF"/>
          </a:solidFill>
          <a:latin typeface="Arial" charset="0"/>
        </a:defRPr>
      </a:lvl5pPr>
      <a:lvl6pPr marL="457200" algn="l" rtl="0" eaLnBrk="0" fontAlgn="base">
        <a:spcBef>
          <a:spcPct val="0"/>
        </a:spcBef>
        <a:spcAft>
          <a:spcPct val="0"/>
        </a:spcAft>
        <a:defRPr sz="3700" b="1">
          <a:solidFill>
            <a:srgbClr val="FFFFFF"/>
          </a:solidFill>
          <a:latin typeface="Arial" charset="0"/>
        </a:defRPr>
      </a:lvl6pPr>
      <a:lvl7pPr marL="914400" algn="l" rtl="0" eaLnBrk="0" fontAlgn="base">
        <a:spcBef>
          <a:spcPct val="0"/>
        </a:spcBef>
        <a:spcAft>
          <a:spcPct val="0"/>
        </a:spcAft>
        <a:defRPr sz="3700" b="1">
          <a:solidFill>
            <a:srgbClr val="FFFFFF"/>
          </a:solidFill>
          <a:latin typeface="Arial" charset="0"/>
        </a:defRPr>
      </a:lvl7pPr>
      <a:lvl8pPr marL="1371600" algn="l" rtl="0" eaLnBrk="0" fontAlgn="base">
        <a:spcBef>
          <a:spcPct val="0"/>
        </a:spcBef>
        <a:spcAft>
          <a:spcPct val="0"/>
        </a:spcAft>
        <a:defRPr sz="3700" b="1">
          <a:solidFill>
            <a:srgbClr val="FFFFFF"/>
          </a:solidFill>
          <a:latin typeface="Arial" charset="0"/>
        </a:defRPr>
      </a:lvl8pPr>
      <a:lvl9pPr marL="1828800" algn="l" rtl="0" eaLnBrk="0" fontAlgn="base">
        <a:spcBef>
          <a:spcPct val="0"/>
        </a:spcBef>
        <a:spcAft>
          <a:spcPct val="0"/>
        </a:spcAft>
        <a:defRPr sz="3700" b="1">
          <a:solidFill>
            <a:srgbClr val="FFFFFF"/>
          </a:solidFill>
          <a:latin typeface="Arial" charset="0"/>
        </a:defRPr>
      </a:lvl9pPr>
    </p:titleStyle>
    <p:bodyStyle>
      <a:lvl1pPr marL="342900" indent="-342900" algn="l" rtl="0" eaLnBrk="0" fontAlgn="base">
        <a:lnSpc>
          <a:spcPct val="125000"/>
        </a:lnSpc>
        <a:spcBef>
          <a:spcPts val="0"/>
        </a:spcBef>
        <a:spcAft>
          <a:spcPts val="0"/>
        </a:spcAft>
        <a:buClr>
          <a:schemeClr val="accent2"/>
        </a:buClr>
        <a:buSzPct val="110000"/>
        <a:buChar char="•"/>
        <a:defRPr sz="2800">
          <a:solidFill>
            <a:srgbClr val="FFFFFF"/>
          </a:solidFill>
          <a:latin typeface="+mn-lt"/>
          <a:ea typeface="+mn-ea"/>
          <a:cs typeface="+mn-cs"/>
        </a:defRPr>
      </a:lvl1pPr>
      <a:lvl2pPr marL="742950" indent="-285750" algn="l" rtl="0" eaLnBrk="0" fontAlgn="base">
        <a:lnSpc>
          <a:spcPct val="125000"/>
        </a:lnSpc>
        <a:spcBef>
          <a:spcPts val="0"/>
        </a:spcBef>
        <a:spcAft>
          <a:spcPts val="0"/>
        </a:spcAft>
        <a:buClr>
          <a:schemeClr val="accent2"/>
        </a:buClr>
        <a:buSzPct val="110000"/>
        <a:buFont typeface="Arial" charset="0"/>
        <a:buChar char="–"/>
        <a:defRPr sz="2400">
          <a:solidFill>
            <a:srgbClr val="FFFFFF"/>
          </a:solidFill>
          <a:latin typeface="Times New Roman" pitchFamily="18" charset="0"/>
          <a:cs typeface="Times New Roman" pitchFamily="18" charset="0"/>
        </a:defRPr>
      </a:lvl2pPr>
      <a:lvl3pPr marL="1143000" indent="-228600" algn="l" rtl="0" eaLnBrk="0" fontAlgn="base">
        <a:lnSpc>
          <a:spcPct val="125000"/>
        </a:lnSpc>
        <a:spcBef>
          <a:spcPts val="0"/>
        </a:spcBef>
        <a:spcAft>
          <a:spcPts val="0"/>
        </a:spcAft>
        <a:buClr>
          <a:schemeClr val="accent2"/>
        </a:buClr>
        <a:buSzPct val="110000"/>
        <a:buChar char="•"/>
        <a:defRPr sz="2200">
          <a:solidFill>
            <a:srgbClr val="FFFFFF"/>
          </a:solidFill>
          <a:latin typeface="Times New Roman" pitchFamily="18" charset="0"/>
          <a:cs typeface="Times New Roman" pitchFamily="18" charset="0"/>
        </a:defRPr>
      </a:lvl3pPr>
      <a:lvl4pPr marL="1600200" indent="-228600" algn="l" rtl="0" eaLnBrk="0" fontAlgn="base">
        <a:lnSpc>
          <a:spcPct val="125000"/>
        </a:lnSpc>
        <a:spcBef>
          <a:spcPts val="0"/>
        </a:spcBef>
        <a:spcAft>
          <a:spcPts val="0"/>
        </a:spcAft>
        <a:buClr>
          <a:schemeClr val="accent2"/>
        </a:buClr>
        <a:buSzPct val="110000"/>
        <a:buFont typeface="Arial" charset="0"/>
        <a:buChar char="–"/>
        <a:defRPr sz="2000">
          <a:solidFill>
            <a:srgbClr val="FFFFFF"/>
          </a:solidFill>
          <a:latin typeface="Times New Roman" pitchFamily="18" charset="0"/>
          <a:cs typeface="Times New Roman" pitchFamily="18" charset="0"/>
        </a:defRPr>
      </a:lvl4pPr>
      <a:lvl5pPr marL="2057400" indent="-228600" algn="l" rtl="0" eaLnBrk="0" fontAlgn="base">
        <a:lnSpc>
          <a:spcPct val="125000"/>
        </a:lnSpc>
        <a:spcBef>
          <a:spcPts val="0"/>
        </a:spcBef>
        <a:spcAft>
          <a:spcPts val="0"/>
        </a:spcAft>
        <a:buClr>
          <a:schemeClr val="accent2"/>
        </a:buClr>
        <a:buSzPct val="110000"/>
        <a:buFont typeface="Arial" charset="0"/>
        <a:buChar char="›"/>
        <a:defRPr sz="2000">
          <a:solidFill>
            <a:srgbClr val="FFFFFF"/>
          </a:solidFill>
          <a:latin typeface="Times New Roman" pitchFamily="18" charset="0"/>
          <a:cs typeface="Times New Roman" pitchFamily="18" charset="0"/>
        </a:defRPr>
      </a:lvl5pPr>
      <a:lvl6pPr marL="25146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6pPr>
      <a:lvl7pPr marL="29718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7pPr>
      <a:lvl8pPr marL="34290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8pPr>
      <a:lvl9pPr marL="38862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0.pn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41.png"/><Relationship Id="rId4" Type="http://schemas.openxmlformats.org/officeDocument/2006/relationships/image" Target="../media/image37.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20.pn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40.png"/><Relationship Id="rId4" Type="http://schemas.openxmlformats.org/officeDocument/2006/relationships/image" Target="../media/image280.pn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hyperlink" Target="newdemo.avi"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90.png"/><Relationship Id="rId4"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7.jpe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1.jpe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4"/>
          <p:cNvSpPr>
            <a:spLocks/>
          </p:cNvSpPr>
          <p:nvPr/>
        </p:nvSpPr>
        <p:spPr bwMode="auto">
          <a:xfrm>
            <a:off x="242094" y="1223755"/>
            <a:ext cx="8610600" cy="152400"/>
          </a:xfrm>
          <a:prstGeom prst="rect">
            <a:avLst/>
          </a:prstGeom>
          <a:solidFill>
            <a:srgbClr val="231F20"/>
          </a:solidFill>
          <a:ln w="9525" algn="ctr">
            <a:noFill/>
            <a:miter lim="800000"/>
            <a:headEnd/>
            <a:tailEnd/>
          </a:ln>
        </p:spPr>
        <p:txBody>
          <a:bodyPr/>
          <a:lstStyle/>
          <a:p>
            <a:endParaRPr lang="zh-CN" altLang="en-US">
              <a:solidFill>
                <a:schemeClr val="accent2">
                  <a:lumMod val="75000"/>
                </a:schemeClr>
              </a:solidFill>
            </a:endParaRPr>
          </a:p>
        </p:txBody>
      </p:sp>
      <p:sp>
        <p:nvSpPr>
          <p:cNvPr id="334852" name="Line 20"/>
          <p:cNvSpPr>
            <a:spLocks/>
          </p:cNvSpPr>
          <p:nvPr/>
        </p:nvSpPr>
        <p:spPr bwMode="auto">
          <a:xfrm>
            <a:off x="311150" y="3248980"/>
            <a:ext cx="8458200" cy="0"/>
          </a:xfrm>
          <a:prstGeom prst="line">
            <a:avLst/>
          </a:prstGeom>
          <a:ln>
            <a:solidFill>
              <a:schemeClr val="accent5">
                <a:lumMod val="75000"/>
              </a:schemeClr>
            </a:solidFill>
            <a:headEnd type="none" w="sm" len="sm"/>
            <a:tailEnd type="none" w="sm" len="sm"/>
          </a:ln>
          <a:extLst/>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334854" name="Rectangle 2"/>
          <p:cNvSpPr>
            <a:spLocks noChangeArrowheads="1"/>
          </p:cNvSpPr>
          <p:nvPr/>
        </p:nvSpPr>
        <p:spPr bwMode="auto">
          <a:xfrm>
            <a:off x="228600" y="1494325"/>
            <a:ext cx="8686800" cy="1124585"/>
          </a:xfrm>
          <a:prstGeom prst="rect">
            <a:avLst/>
          </a:prstGeom>
          <a:noFill/>
          <a:ln>
            <a:noFill/>
          </a:ln>
          <a:effectLst>
            <a:outerShdw dist="1796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a:r>
              <a:rPr lang="en-US" altLang="zh-CN" sz="3800" b="1" dirty="0" smtClean="0">
                <a:solidFill>
                  <a:srgbClr val="FFFFFF"/>
                </a:solidFill>
                <a:latin typeface="Calibri" pitchFamily="34" charset="0"/>
                <a:cs typeface="Calibri" pitchFamily="34" charset="0"/>
                <a:sym typeface="Wingdings" pitchFamily="2" charset="2"/>
              </a:rPr>
              <a:t>Environment-Sensitive Cloning in Images</a:t>
            </a:r>
            <a:endParaRPr lang="en-US" altLang="zh-CN" sz="3800" b="1" dirty="0">
              <a:solidFill>
                <a:srgbClr val="FFFFFF"/>
              </a:solidFill>
              <a:latin typeface="Calibri" pitchFamily="34" charset="0"/>
              <a:cs typeface="Calibri" pitchFamily="34" charset="0"/>
              <a:sym typeface="Wingdings" pitchFamily="2" charset="2"/>
            </a:endParaRPr>
          </a:p>
        </p:txBody>
      </p:sp>
      <p:sp>
        <p:nvSpPr>
          <p:cNvPr id="334856" name="Rectangle 8"/>
          <p:cNvSpPr>
            <a:spLocks noChangeArrowheads="1"/>
          </p:cNvSpPr>
          <p:nvPr/>
        </p:nvSpPr>
        <p:spPr bwMode="auto">
          <a:xfrm>
            <a:off x="76200" y="4533218"/>
            <a:ext cx="899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800" b="1" dirty="0">
                <a:solidFill>
                  <a:srgbClr val="EAEAEA"/>
                </a:solidFill>
              </a:rPr>
              <a:t>Yun Zhang and </a:t>
            </a:r>
            <a:r>
              <a:rPr lang="en-US" altLang="zh-CN" sz="1800" b="1" dirty="0" err="1">
                <a:solidFill>
                  <a:srgbClr val="EAEAEA"/>
                </a:solidFill>
              </a:rPr>
              <a:t>Ruo-Feng</a:t>
            </a:r>
            <a:r>
              <a:rPr lang="en-US" altLang="zh-CN" sz="1800" b="1" dirty="0">
                <a:solidFill>
                  <a:srgbClr val="EAEAEA"/>
                </a:solidFill>
              </a:rPr>
              <a:t> </a:t>
            </a:r>
            <a:r>
              <a:rPr lang="en-US" altLang="zh-CN" sz="1800" b="1" dirty="0" smtClean="0">
                <a:solidFill>
                  <a:srgbClr val="EAEAEA"/>
                </a:solidFill>
              </a:rPr>
              <a:t>Tong</a:t>
            </a:r>
            <a:endParaRPr lang="en-US" altLang="zh-CN" sz="1800" b="1" baseline="30000" dirty="0">
              <a:solidFill>
                <a:srgbClr val="EAEAEA"/>
              </a:solidFill>
            </a:endParaRPr>
          </a:p>
          <a:p>
            <a:pPr algn="ctr"/>
            <a:endParaRPr lang="en-US" altLang="zh-CN" sz="1800" b="1" baseline="30000" dirty="0">
              <a:solidFill>
                <a:srgbClr val="EAEAEA"/>
              </a:solidFill>
            </a:endParaRPr>
          </a:p>
          <a:p>
            <a:pPr algn="ctr"/>
            <a:r>
              <a:rPr lang="en-US" altLang="zh-CN" sz="1800" b="1" dirty="0">
                <a:solidFill>
                  <a:srgbClr val="EAEAEA"/>
                </a:solidFill>
              </a:rPr>
              <a:t>College of Computer Science, Zhejiang University</a:t>
            </a:r>
            <a:endParaRPr lang="zh-CN" altLang="en-US" sz="1800" b="1" dirty="0">
              <a:solidFill>
                <a:srgbClr val="EAEAEA"/>
              </a:solidFill>
            </a:endParaRPr>
          </a:p>
        </p:txBody>
      </p:sp>
    </p:spTree>
  </p:cSld>
  <p:clrMapOvr>
    <a:masterClrMapping/>
  </p:clrMapOvr>
  <p:transition advTm="20487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33645"/>
            <a:ext cx="7313730" cy="1022350"/>
          </a:xfrm>
        </p:spPr>
        <p:txBody>
          <a:bodyPr/>
          <a:lstStyle/>
          <a:p>
            <a:r>
              <a:rPr lang="en-US" altLang="zh-CN" dirty="0">
                <a:ea typeface="SimSun" pitchFamily="2" charset="-122"/>
                <a:sym typeface="Wingdings" pitchFamily="2" charset="2"/>
              </a:rPr>
              <a:t>Environment-Sensitive Cloning</a:t>
            </a:r>
            <a:endParaRPr lang="zh-CN" altLang="en-US" dirty="0"/>
          </a:p>
        </p:txBody>
      </p:sp>
      <p:sp>
        <p:nvSpPr>
          <p:cNvPr id="3" name="内容占位符 2"/>
          <p:cNvSpPr>
            <a:spLocks noGrp="1"/>
          </p:cNvSpPr>
          <p:nvPr>
            <p:ph idx="1"/>
          </p:nvPr>
        </p:nvSpPr>
        <p:spPr>
          <a:xfrm>
            <a:off x="347663" y="1358770"/>
            <a:ext cx="8415337" cy="4724400"/>
          </a:xfrm>
        </p:spPr>
        <p:txBody>
          <a:bodyPr/>
          <a:lstStyle/>
          <a:p>
            <a:r>
              <a:rPr lang="en-US" altLang="zh-CN" dirty="0" smtClean="0"/>
              <a:t>Implementation</a:t>
            </a:r>
          </a:p>
          <a:p>
            <a:pPr lvl="1"/>
            <a:r>
              <a:rPr lang="en-US" altLang="zh-CN" dirty="0" smtClean="0"/>
              <a:t> MVC (Mean-Value Coordinates) [</a:t>
            </a:r>
            <a:r>
              <a:rPr lang="en-US" altLang="zh-CN" dirty="0" err="1" smtClean="0"/>
              <a:t>Farbman</a:t>
            </a:r>
            <a:r>
              <a:rPr lang="en-US" altLang="zh-CN" dirty="0" smtClean="0"/>
              <a:t> et al. 2009]</a:t>
            </a:r>
          </a:p>
          <a:p>
            <a:pPr lvl="1"/>
            <a:endParaRPr lang="en-US" altLang="zh-CN" dirty="0"/>
          </a:p>
          <a:p>
            <a:pPr lvl="2"/>
            <a:r>
              <a:rPr lang="en-US" altLang="zh-CN" dirty="0" smtClean="0"/>
              <a:t>Global </a:t>
            </a:r>
            <a:r>
              <a:rPr lang="en-US" altLang="zh-CN" dirty="0" err="1" smtClean="0"/>
              <a:t>Interpolant</a:t>
            </a:r>
            <a:endParaRPr lang="en-US" altLang="zh-CN" dirty="0" smtClean="0"/>
          </a:p>
          <a:p>
            <a:pPr lvl="2"/>
            <a:endParaRPr lang="en-US" altLang="zh-CN" dirty="0"/>
          </a:p>
          <a:p>
            <a:pPr lvl="2"/>
            <a:endParaRPr lang="en-US" altLang="zh-CN" dirty="0" smtClean="0"/>
          </a:p>
          <a:p>
            <a:pPr lvl="2"/>
            <a:endParaRPr lang="en-US" altLang="zh-CN" dirty="0"/>
          </a:p>
          <a:p>
            <a:pPr lvl="2"/>
            <a:r>
              <a:rPr lang="en-US" altLang="zh-CN" dirty="0" smtClean="0"/>
              <a:t>Local </a:t>
            </a:r>
            <a:r>
              <a:rPr lang="en-US" altLang="zh-CN" dirty="0" err="1" smtClean="0"/>
              <a:t>Interpolant</a:t>
            </a:r>
            <a:endParaRPr lang="en-US" altLang="zh-CN" dirty="0" smtClean="0"/>
          </a:p>
          <a:p>
            <a:pPr lvl="2"/>
            <a:endParaRPr lang="en-US" altLang="zh-CN" dirty="0" smtClean="0"/>
          </a:p>
        </p:txBody>
      </p:sp>
      <p:pic>
        <p:nvPicPr>
          <p:cNvPr id="2050" name="Picture 2" descr="E:\jackiezhy\paper_dev\CGI2011\My CGI_final\[PPT]CGI2011\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694" y="3429740"/>
            <a:ext cx="2710766" cy="22495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1466872" y="3375590"/>
                <a:ext cx="4185248"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𝑟</m:t>
                          </m:r>
                        </m:e>
                        <m:sub>
                          <m:r>
                            <a:rPr lang="en-US" altLang="zh-CN" sz="2200" b="0" i="1" smtClean="0">
                              <a:solidFill>
                                <a:srgbClr val="FFFFFF"/>
                              </a:solidFill>
                              <a:latin typeface="Cambria Math"/>
                            </a:rPr>
                            <m:t>1</m:t>
                          </m:r>
                        </m:sub>
                      </m:sSub>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m:t>
                          </m:r>
                          <m:d>
                            <m:dPr>
                              <m:ctrlPr>
                                <a:rPr lang="en-US" altLang="zh-CN" sz="2200" b="0" i="1" smtClean="0">
                                  <a:solidFill>
                                    <a:srgbClr val="FFFFFF"/>
                                  </a:solidFill>
                                  <a:latin typeface="Cambria Math"/>
                                </a:rPr>
                              </m:ctrlPr>
                            </m:dPr>
                            <m:e>
                              <m:r>
                                <a:rPr lang="zh-CN" altLang="en-US" sz="2200" i="1">
                                  <a:solidFill>
                                    <a:srgbClr val="FFFFFF"/>
                                  </a:solidFill>
                                  <a:latin typeface="Cambria Math"/>
                                </a:rPr>
                                <m:t>𝜉</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i="1">
                                  <a:solidFill>
                                    <a:srgbClr val="FFFFFF"/>
                                  </a:solidFill>
                                  <a:latin typeface="Cambria Math"/>
                                </a:rPr>
                                <m:t>−</m:t>
                              </m:r>
                              <m:r>
                                <a:rPr lang="en-US" altLang="zh-CN" sz="2200" i="1">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e>
                          </m:d>
                        </m:e>
                      </m:nary>
                    </m:oMath>
                  </m:oMathPara>
                </a14:m>
                <a:endParaRPr lang="en-US" altLang="zh-CN" sz="2200" b="0" dirty="0" smtClean="0">
                  <a:solidFill>
                    <a:srgbClr val="FFFF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466872" y="3375590"/>
                <a:ext cx="4185248" cy="104368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50433" y="5022187"/>
                <a:ext cx="4309000"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𝑟</m:t>
                          </m:r>
                        </m:e>
                        <m:sub>
                          <m:r>
                            <a:rPr lang="en-US" altLang="zh-CN" sz="2200" b="0" i="1" smtClean="0">
                              <a:solidFill>
                                <a:srgbClr val="FFFFFF"/>
                              </a:solidFill>
                              <a:latin typeface="Cambria Math"/>
                            </a:rPr>
                            <m:t>2</m:t>
                          </m:r>
                        </m:sub>
                      </m:sSub>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m:t>
                          </m:r>
                          <m:d>
                            <m:dPr>
                              <m:ctrlPr>
                                <a:rPr lang="en-US" altLang="zh-CN" sz="2200" b="0" i="1" smtClean="0">
                                  <a:solidFill>
                                    <a:srgbClr val="FFFFFF"/>
                                  </a:solidFill>
                                  <a:latin typeface="Cambria Math"/>
                                </a:rPr>
                              </m:ctrlPr>
                            </m:dPr>
                            <m:e>
                              <m:sSup>
                                <m:sSupPr>
                                  <m:ctrlPr>
                                    <a:rPr lang="en-US" altLang="zh-CN" sz="2200" b="0" i="1" smtClean="0">
                                      <a:solidFill>
                                        <a:srgbClr val="FFFFFF"/>
                                      </a:solidFill>
                                      <a:latin typeface="Cambria Math"/>
                                    </a:rPr>
                                  </m:ctrlPr>
                                </m:sSupPr>
                                <m:e>
                                  <m:r>
                                    <a:rPr lang="en-US" altLang="zh-CN" sz="2200" b="0" i="1" smtClean="0">
                                      <a:solidFill>
                                        <a:srgbClr val="FFFFFF"/>
                                      </a:solidFill>
                                      <a:latin typeface="Cambria Math"/>
                                    </a:rPr>
                                    <m:t>𝑓</m:t>
                                  </m:r>
                                </m:e>
                                <m:sup>
                                  <m:r>
                                    <a:rPr lang="en-US" altLang="zh-CN" sz="2200" b="0" i="1" smtClean="0">
                                      <a:solidFill>
                                        <a:srgbClr val="FFFFFF"/>
                                      </a:solidFill>
                                      <a:latin typeface="Cambria Math"/>
                                    </a:rPr>
                                    <m:t>∗</m:t>
                                  </m:r>
                                </m:sup>
                              </m:sSup>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i="1">
                                  <a:solidFill>
                                    <a:srgbClr val="FFFFFF"/>
                                  </a:solidFill>
                                  <a:latin typeface="Cambria Math"/>
                                </a:rPr>
                                <m:t>−</m:t>
                              </m:r>
                              <m:r>
                                <a:rPr lang="en-US" altLang="zh-CN" sz="2200" i="1">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e>
                          </m:d>
                        </m:e>
                      </m:nary>
                    </m:oMath>
                  </m:oMathPara>
                </a14:m>
                <a:endParaRPr lang="en-US" altLang="zh-CN" sz="2200" b="0" dirty="0" smtClean="0">
                  <a:solidFill>
                    <a:srgbClr val="FFFF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450433" y="5022187"/>
                <a:ext cx="4309000" cy="1043684"/>
              </a:xfrm>
              <a:prstGeom prst="rect">
                <a:avLst/>
              </a:prstGeom>
              <a:blipFill rotWithShape="1">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931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33645"/>
            <a:ext cx="7313730" cy="1022350"/>
          </a:xfrm>
        </p:spPr>
        <p:txBody>
          <a:bodyPr/>
          <a:lstStyle/>
          <a:p>
            <a:r>
              <a:rPr lang="en-US" altLang="zh-CN" dirty="0">
                <a:ea typeface="SimSun" pitchFamily="2" charset="-122"/>
                <a:sym typeface="Wingdings" pitchFamily="2" charset="2"/>
              </a:rPr>
              <a:t>Environment-Sensitive Cloning</a:t>
            </a:r>
            <a:endParaRPr lang="zh-CN" altLang="en-US" dirty="0"/>
          </a:p>
        </p:txBody>
      </p:sp>
      <p:sp>
        <p:nvSpPr>
          <p:cNvPr id="3" name="内容占位符 2"/>
          <p:cNvSpPr>
            <a:spLocks noGrp="1"/>
          </p:cNvSpPr>
          <p:nvPr>
            <p:ph idx="1"/>
          </p:nvPr>
        </p:nvSpPr>
        <p:spPr>
          <a:xfrm>
            <a:off x="347663" y="1358770"/>
            <a:ext cx="8415337" cy="4724400"/>
          </a:xfrm>
        </p:spPr>
        <p:txBody>
          <a:bodyPr/>
          <a:lstStyle/>
          <a:p>
            <a:r>
              <a:rPr lang="en-US" altLang="zh-CN" dirty="0" smtClean="0"/>
              <a:t>Cloning with the local feature</a:t>
            </a:r>
          </a:p>
          <a:p>
            <a:endParaRPr lang="en-US" altLang="zh-CN" dirty="0"/>
          </a:p>
          <a:p>
            <a:endParaRPr lang="en-US" altLang="zh-CN" dirty="0" smtClean="0"/>
          </a:p>
          <a:p>
            <a:endParaRPr lang="en-US" altLang="zh-CN" dirty="0"/>
          </a:p>
          <a:p>
            <a:endParaRPr lang="en-US" altLang="zh-CN" dirty="0" smtClean="0"/>
          </a:p>
          <a:p>
            <a:r>
              <a:rPr lang="en-US" altLang="zh-CN" dirty="0" smtClean="0"/>
              <a:t>Cloning with the global feature</a:t>
            </a:r>
          </a:p>
        </p:txBody>
      </p:sp>
      <p:pic>
        <p:nvPicPr>
          <p:cNvPr id="4" name="Picture 2" descr="E:\jackiezhy\paper_dev\CGI2011\My CGI_final\CGI_final_sub\image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406" y="1943835"/>
            <a:ext cx="3497143" cy="207085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jackiezhy\paper_dev\CGI2011\My CGI_final\CGI_final_sub\image3-pa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149" y="3338990"/>
            <a:ext cx="2793651" cy="21022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a:stCxn id="2051" idx="1"/>
            <a:endCxn id="4" idx="3"/>
          </p:cNvCxnSpPr>
          <p:nvPr/>
        </p:nvCxnSpPr>
        <p:spPr bwMode="auto">
          <a:xfrm flipH="1" flipV="1">
            <a:off x="4364549" y="2979264"/>
            <a:ext cx="1557600" cy="1410837"/>
          </a:xfrm>
          <a:prstGeom prst="straightConnector1">
            <a:avLst/>
          </a:prstGeom>
          <a:solidFill>
            <a:schemeClr val="accent1"/>
          </a:solidFill>
          <a:ln w="38100" cap="flat" cmpd="sng" algn="ctr">
            <a:solidFill>
              <a:srgbClr val="FFFF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a:stCxn id="2051" idx="1"/>
          </p:cNvCxnSpPr>
          <p:nvPr/>
        </p:nvCxnSpPr>
        <p:spPr bwMode="auto">
          <a:xfrm flipH="1">
            <a:off x="4388334" y="4390101"/>
            <a:ext cx="1533815" cy="1294034"/>
          </a:xfrm>
          <a:prstGeom prst="straightConnector1">
            <a:avLst/>
          </a:prstGeom>
          <a:solidFill>
            <a:schemeClr val="accent1"/>
          </a:solidFill>
          <a:ln w="38100" cap="flat" cmpd="sng" algn="ctr">
            <a:solidFill>
              <a:srgbClr val="FFFF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4" descr="E:\jackiezhy\paper_dev\CGI2011\My CGI_final\CGI_final_sub\image2-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327" y="4586000"/>
            <a:ext cx="3433143" cy="22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endParaRPr lang="en-US" altLang="zh-CN" dirty="0"/>
          </a:p>
        </p:txBody>
      </p:sp>
      <p:sp>
        <p:nvSpPr>
          <p:cNvPr id="336898" name="Rectangle 2"/>
          <p:cNvSpPr>
            <a:spLocks noGrp="1" noChangeArrowheads="1"/>
          </p:cNvSpPr>
          <p:nvPr>
            <p:ph type="title"/>
          </p:nvPr>
        </p:nvSpPr>
        <p:spPr>
          <a:xfrm>
            <a:off x="228599" y="233645"/>
            <a:ext cx="7178715" cy="1022350"/>
          </a:xfrm>
        </p:spPr>
        <p:txBody>
          <a:bodyPr/>
          <a:lstStyle/>
          <a:p>
            <a:r>
              <a:rPr lang="en-US" altLang="zh-CN" dirty="0" smtClean="0">
                <a:ea typeface="SimSun" pitchFamily="2" charset="-122"/>
                <a:sym typeface="Wingdings" pitchFamily="2" charset="2"/>
              </a:rPr>
              <a:t>Environment-Sensitive Cloning</a:t>
            </a:r>
            <a:endParaRPr lang="zh-CN" altLang="en-US" dirty="0">
              <a:ea typeface="SimSun" pitchFamily="2" charset="-122"/>
              <a:sym typeface="Wingdings" pitchFamily="2" charset="2"/>
            </a:endParaRPr>
          </a:p>
        </p:txBody>
      </p:sp>
      <p:pic>
        <p:nvPicPr>
          <p:cNvPr id="1027" name="Picture 3" descr="E:\jackiezhy\paper_dev\CGI2011\My CGI_final\CGI_final_sub\image2-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70" y="1448780"/>
            <a:ext cx="3433143" cy="22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jackiezhy\paper_dev\CGI2011\My CGI_final\CGI_final_sub\image2-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70" y="4397360"/>
            <a:ext cx="3433143" cy="2272000"/>
          </a:xfrm>
          <a:prstGeom prst="rect">
            <a:avLst/>
          </a:prstGeom>
          <a:noFill/>
          <a:extLst>
            <a:ext uri="{909E8E84-426E-40DD-AFC4-6F175D3DCCD1}">
              <a14:hiddenFill xmlns:a14="http://schemas.microsoft.com/office/drawing/2010/main">
                <a:solidFill>
                  <a:srgbClr val="FFFFFF"/>
                </a:solidFill>
              </a14:hiddenFill>
            </a:ext>
          </a:extLst>
        </p:spPr>
      </p:pic>
      <p:sp>
        <p:nvSpPr>
          <p:cNvPr id="2" name="加号 1"/>
          <p:cNvSpPr/>
          <p:nvPr/>
        </p:nvSpPr>
        <p:spPr bwMode="auto">
          <a:xfrm>
            <a:off x="2009304" y="3744035"/>
            <a:ext cx="817674" cy="630070"/>
          </a:xfrm>
          <a:prstGeom prst="mathPlus">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lumMod val="20000"/>
                  <a:lumOff val="80000"/>
                </a:schemeClr>
              </a:solidFill>
              <a:effectLst/>
              <a:latin typeface="Arial" charset="0"/>
              <a:ea typeface="SimSun" pitchFamily="2" charset="-122"/>
            </a:endParaRPr>
          </a:p>
        </p:txBody>
      </p:sp>
      <p:sp>
        <p:nvSpPr>
          <p:cNvPr id="3" name="等于号 2"/>
          <p:cNvSpPr/>
          <p:nvPr/>
        </p:nvSpPr>
        <p:spPr bwMode="auto">
          <a:xfrm>
            <a:off x="4231203" y="3789040"/>
            <a:ext cx="740427" cy="540060"/>
          </a:xfrm>
          <a:prstGeom prst="mathEqual">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pic>
        <p:nvPicPr>
          <p:cNvPr id="4" name="Picture 2" descr="E:\jackiezhy\paper_dev\CGI2011\My CGI_final\CGI_final_sub\image3-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7065" y="3019070"/>
            <a:ext cx="3497143" cy="2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2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Environment-sensitive cloning guided by the MVC framework</a:t>
            </a:r>
          </a:p>
          <a:p>
            <a:pPr marL="457200" lvl="1" indent="0" eaLnBrk="1">
              <a:buNone/>
            </a:pPr>
            <a:endParaRPr lang="en-US" altLang="zh-CN" dirty="0"/>
          </a:p>
        </p:txBody>
      </p:sp>
      <p:sp>
        <p:nvSpPr>
          <p:cNvPr id="336898" name="Rectangle 2"/>
          <p:cNvSpPr>
            <a:spLocks noGrp="1" noChangeArrowheads="1"/>
          </p:cNvSpPr>
          <p:nvPr>
            <p:ph type="title"/>
          </p:nvPr>
        </p:nvSpPr>
        <p:spPr>
          <a:xfrm>
            <a:off x="228599" y="233645"/>
            <a:ext cx="7178715" cy="1022350"/>
          </a:xfrm>
        </p:spPr>
        <p:txBody>
          <a:bodyPr/>
          <a:lstStyle/>
          <a:p>
            <a:r>
              <a:rPr lang="en-US" altLang="zh-CN" dirty="0" smtClean="0">
                <a:ea typeface="SimSun" pitchFamily="2" charset="-122"/>
                <a:sym typeface="Wingdings" pitchFamily="2" charset="2"/>
              </a:rPr>
              <a:t>Image Cloning Model</a:t>
            </a:r>
            <a:endParaRPr lang="zh-CN" altLang="en-US" dirty="0">
              <a:ea typeface="SimSun" pitchFamily="2" charset="-122"/>
              <a:sym typeface="Wingdings" pitchFamily="2" charset="2"/>
            </a:endParaRPr>
          </a:p>
        </p:txBody>
      </p:sp>
      <mc:AlternateContent xmlns:mc="http://schemas.openxmlformats.org/markup-compatibility/2006" xmlns:a14="http://schemas.microsoft.com/office/drawing/2010/main">
        <mc:Choice Requires="a14">
          <p:sp>
            <p:nvSpPr>
              <p:cNvPr id="8" name="TextBox 7"/>
              <p:cNvSpPr txBox="1"/>
              <p:nvPr/>
            </p:nvSpPr>
            <p:spPr>
              <a:xfrm>
                <a:off x="653505" y="3057306"/>
                <a:ext cx="7985584"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𝑓</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 </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zh-CN" altLang="en-US" sz="2200" b="0" i="1" smtClean="0">
                              <a:solidFill>
                                <a:srgbClr val="FFFFFF"/>
                              </a:solidFill>
                              <a:latin typeface="Cambria Math"/>
                            </a:rPr>
                            <m:t>𝜉</m:t>
                          </m:r>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1−</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e>
                          </m:d>
                          <m:sSup>
                            <m:sSupPr>
                              <m:ctrlPr>
                                <a:rPr lang="en-US" altLang="zh-CN" sz="2200" b="0" i="1" smtClean="0">
                                  <a:solidFill>
                                    <a:srgbClr val="FFFFFF"/>
                                  </a:solidFill>
                                  <a:latin typeface="Cambria Math"/>
                                </a:rPr>
                              </m:ctrlPr>
                            </m:sSupPr>
                            <m:e>
                              <m:r>
                                <a:rPr lang="en-US" altLang="zh-CN" sz="2200" b="0" i="1" smtClean="0">
                                  <a:solidFill>
                                    <a:srgbClr val="FFFFFF"/>
                                  </a:solidFill>
                                  <a:latin typeface="Cambria Math"/>
                                </a:rPr>
                                <m:t>𝑓</m:t>
                              </m:r>
                            </m:e>
                            <m:sup>
                              <m:r>
                                <a:rPr lang="en-US" altLang="zh-CN" sz="2200" b="0" i="1" smtClean="0">
                                  <a:solidFill>
                                    <a:srgbClr val="FFFFFF"/>
                                  </a:solidFill>
                                  <a:latin typeface="Cambria Math"/>
                                </a:rPr>
                                <m:t>∗</m:t>
                              </m:r>
                            </m:sup>
                          </m:sSup>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b="0" i="1" smtClean="0">
                              <a:solidFill>
                                <a:srgbClr val="FFFFFF"/>
                              </a:solidFill>
                              <a:latin typeface="Cambria Math"/>
                            </a:rPr>
                            <m:t>)</m:t>
                          </m:r>
                        </m:e>
                      </m:nary>
                    </m:oMath>
                  </m:oMathPara>
                </a14:m>
                <a:endParaRPr lang="en-US" altLang="zh-CN" sz="2200" b="0" dirty="0" smtClean="0">
                  <a:solidFill>
                    <a:srgbClr val="FFFF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3505" y="3057306"/>
                <a:ext cx="7985584" cy="1043684"/>
              </a:xfrm>
              <a:prstGeom prst="rect">
                <a:avLst/>
              </a:prstGeom>
              <a:blipFill rotWithShape="1">
                <a:blip r:embed="rId3"/>
                <a:stretch>
                  <a:fillRect/>
                </a:stretch>
              </a:blipFill>
            </p:spPr>
            <p:txBody>
              <a:bodyPr/>
              <a:lstStyle/>
              <a:p>
                <a:r>
                  <a:rPr lang="zh-CN" altLang="en-US">
                    <a:noFill/>
                  </a:rPr>
                  <a:t> </a:t>
                </a:r>
              </a:p>
            </p:txBody>
          </p:sp>
        </mc:Fallback>
      </mc:AlternateContent>
      <p:sp>
        <p:nvSpPr>
          <p:cNvPr id="3" name="矩形 2"/>
          <p:cNvSpPr/>
          <p:nvPr/>
        </p:nvSpPr>
        <p:spPr bwMode="auto">
          <a:xfrm>
            <a:off x="3823345" y="3333040"/>
            <a:ext cx="3600400" cy="495055"/>
          </a:xfrm>
          <a:prstGeom prst="rect">
            <a:avLst/>
          </a:prstGeom>
          <a:noFill/>
          <a:ln w="12700">
            <a:solidFill>
              <a:srgbClr val="FFFF00"/>
            </a:solidFill>
            <a:prstDash val="dashDot"/>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0" name="TextBox 9"/>
              <p:cNvSpPr txBox="1"/>
              <p:nvPr/>
            </p:nvSpPr>
            <p:spPr>
              <a:xfrm>
                <a:off x="663300" y="4500551"/>
                <a:ext cx="5207836"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𝑓</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 </m:t>
                          </m:r>
                          <m:sSup>
                            <m:sSupPr>
                              <m:ctrlPr>
                                <a:rPr lang="en-US" altLang="zh-CN" sz="2200" b="0" i="1" smtClean="0">
                                  <a:solidFill>
                                    <a:srgbClr val="FFFFFF"/>
                                  </a:solidFill>
                                  <a:latin typeface="Cambria Math"/>
                                </a:rPr>
                              </m:ctrlPr>
                            </m:sSupPr>
                            <m:e>
                              <m:r>
                                <a:rPr lang="en-US" altLang="zh-CN" sz="2200" b="0" i="1" smtClean="0">
                                  <a:solidFill>
                                    <a:srgbClr val="FFFFFF"/>
                                  </a:solidFill>
                                  <a:latin typeface="Cambria Math"/>
                                </a:rPr>
                                <m:t>𝑓</m:t>
                              </m:r>
                            </m:e>
                            <m:sup>
                              <m:r>
                                <a:rPr lang="en-US" altLang="zh-CN" sz="2200" b="0" i="1" smtClean="0">
                                  <a:solidFill>
                                    <a:srgbClr val="FFFFFF"/>
                                  </a:solidFill>
                                  <a:latin typeface="Cambria Math"/>
                                </a:rPr>
                                <m:t>∗</m:t>
                              </m:r>
                            </m:sup>
                          </m:sSup>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b="0" i="1" smtClean="0">
                              <a:solidFill>
                                <a:srgbClr val="FFFFFF"/>
                              </a:solidFill>
                              <a:latin typeface="Cambria Math"/>
                            </a:rPr>
                            <m:t>)</m:t>
                          </m:r>
                        </m:e>
                      </m:nary>
                    </m:oMath>
                  </m:oMathPara>
                </a14:m>
                <a:endParaRPr lang="en-US" altLang="zh-CN" sz="2200" b="0" dirty="0" smtClean="0">
                  <a:solidFill>
                    <a:srgbClr val="FFFFFF"/>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63300" y="4500551"/>
                <a:ext cx="5207836" cy="1043684"/>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TextBox 4"/>
          <p:cNvSpPr txBox="1"/>
          <p:nvPr/>
        </p:nvSpPr>
        <p:spPr>
          <a:xfrm>
            <a:off x="6057165" y="4791560"/>
            <a:ext cx="2204450" cy="461665"/>
          </a:xfrm>
          <a:prstGeom prst="rect">
            <a:avLst/>
          </a:prstGeom>
          <a:noFill/>
        </p:spPr>
        <p:txBody>
          <a:bodyPr wrap="none" rtlCol="0">
            <a:spAutoFit/>
          </a:bodyPr>
          <a:lstStyle/>
          <a:p>
            <a:r>
              <a:rPr lang="en-US" altLang="zh-CN" dirty="0" smtClean="0">
                <a:solidFill>
                  <a:srgbClr val="FFFF00"/>
                </a:solidFill>
              </a:rPr>
              <a:t>Standard MVC</a:t>
            </a:r>
            <a:endParaRPr lang="zh-CN" altLang="en-US" dirty="0">
              <a:solidFill>
                <a:srgbClr val="FFFF00"/>
              </a:solidFill>
            </a:endParaRPr>
          </a:p>
        </p:txBody>
      </p:sp>
      <p:sp>
        <p:nvSpPr>
          <p:cNvPr id="14" name="矩形 13"/>
          <p:cNvSpPr/>
          <p:nvPr/>
        </p:nvSpPr>
        <p:spPr bwMode="auto">
          <a:xfrm>
            <a:off x="3845205" y="4800374"/>
            <a:ext cx="771800" cy="495055"/>
          </a:xfrm>
          <a:prstGeom prst="rect">
            <a:avLst/>
          </a:prstGeom>
          <a:noFill/>
          <a:ln w="12700">
            <a:solidFill>
              <a:srgbClr val="FFFF00"/>
            </a:solidFill>
            <a:prstDash val="dashDot"/>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
        <p:nvSpPr>
          <p:cNvPr id="9" name="左弧形箭头 8"/>
          <p:cNvSpPr/>
          <p:nvPr/>
        </p:nvSpPr>
        <p:spPr bwMode="auto">
          <a:xfrm>
            <a:off x="4041406" y="3859445"/>
            <a:ext cx="352146" cy="946790"/>
          </a:xfrm>
          <a:prstGeom prst="curvedRightArrow">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Tree>
    <p:extLst>
      <p:ext uri="{BB962C8B-B14F-4D97-AF65-F5344CB8AC3E}">
        <p14:creationId xmlns:p14="http://schemas.microsoft.com/office/powerpoint/2010/main" val="14554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A general model for image cloning</a:t>
            </a:r>
          </a:p>
          <a:p>
            <a:pPr marL="457200" lvl="1" indent="0" eaLnBrk="1">
              <a:buNone/>
            </a:pPr>
            <a:endParaRPr lang="en-US" altLang="zh-CN" dirty="0"/>
          </a:p>
        </p:txBody>
      </p:sp>
      <p:sp>
        <p:nvSpPr>
          <p:cNvPr id="336898" name="Rectangle 2"/>
          <p:cNvSpPr>
            <a:spLocks noGrp="1" noChangeArrowheads="1"/>
          </p:cNvSpPr>
          <p:nvPr>
            <p:ph type="title"/>
          </p:nvPr>
        </p:nvSpPr>
        <p:spPr>
          <a:xfrm>
            <a:off x="228599" y="233645"/>
            <a:ext cx="7178715" cy="1022350"/>
          </a:xfrm>
        </p:spPr>
        <p:txBody>
          <a:bodyPr/>
          <a:lstStyle/>
          <a:p>
            <a:r>
              <a:rPr lang="en-US" altLang="zh-CN" dirty="0" smtClean="0">
                <a:ea typeface="SimSun" pitchFamily="2" charset="-122"/>
                <a:sym typeface="Wingdings" pitchFamily="2" charset="2"/>
              </a:rPr>
              <a:t>Image Cloning Model</a:t>
            </a:r>
            <a:endParaRPr lang="zh-CN" altLang="en-US" dirty="0">
              <a:ea typeface="SimSun" pitchFamily="2" charset="-122"/>
              <a:sym typeface="Wingdings" pitchFamily="2" charset="2"/>
            </a:endParaRPr>
          </a:p>
        </p:txBody>
      </p:sp>
      <mc:AlternateContent xmlns:mc="http://schemas.openxmlformats.org/markup-compatibility/2006" xmlns:a14="http://schemas.microsoft.com/office/drawing/2010/main">
        <mc:Choice Requires="a14">
          <p:sp>
            <p:nvSpPr>
              <p:cNvPr id="8" name="TextBox 7"/>
              <p:cNvSpPr txBox="1"/>
              <p:nvPr/>
            </p:nvSpPr>
            <p:spPr>
              <a:xfrm>
                <a:off x="566555" y="2013622"/>
                <a:ext cx="7985584"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𝑓</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 </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zh-CN" altLang="en-US" sz="2200" b="0" i="1" smtClean="0">
                              <a:solidFill>
                                <a:srgbClr val="FFFFFF"/>
                              </a:solidFill>
                              <a:latin typeface="Cambria Math"/>
                            </a:rPr>
                            <m:t>𝜉</m:t>
                          </m:r>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1−</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e>
                          </m:d>
                          <m:sSup>
                            <m:sSupPr>
                              <m:ctrlPr>
                                <a:rPr lang="en-US" altLang="zh-CN" sz="2200" b="0" i="1" smtClean="0">
                                  <a:solidFill>
                                    <a:srgbClr val="FFFFFF"/>
                                  </a:solidFill>
                                  <a:latin typeface="Cambria Math"/>
                                </a:rPr>
                              </m:ctrlPr>
                            </m:sSupPr>
                            <m:e>
                              <m:r>
                                <a:rPr lang="en-US" altLang="zh-CN" sz="2200" b="0" i="1" smtClean="0">
                                  <a:solidFill>
                                    <a:srgbClr val="FFFFFF"/>
                                  </a:solidFill>
                                  <a:latin typeface="Cambria Math"/>
                                </a:rPr>
                                <m:t>𝑓</m:t>
                              </m:r>
                            </m:e>
                            <m:sup>
                              <m:r>
                                <a:rPr lang="en-US" altLang="zh-CN" sz="2200" b="0" i="1" smtClean="0">
                                  <a:solidFill>
                                    <a:srgbClr val="FFFFFF"/>
                                  </a:solidFill>
                                  <a:latin typeface="Cambria Math"/>
                                </a:rPr>
                                <m:t>∗</m:t>
                              </m:r>
                            </m:sup>
                          </m:sSup>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b="0" i="1" smtClean="0">
                              <a:solidFill>
                                <a:srgbClr val="FFFFFF"/>
                              </a:solidFill>
                              <a:latin typeface="Cambria Math"/>
                            </a:rPr>
                            <m:t>)</m:t>
                          </m:r>
                        </m:e>
                      </m:nary>
                    </m:oMath>
                  </m:oMathPara>
                </a14:m>
                <a:endParaRPr lang="en-US" altLang="zh-CN" sz="2200" b="0" dirty="0" smtClean="0">
                  <a:solidFill>
                    <a:srgbClr val="FFFF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555" y="2013622"/>
                <a:ext cx="7985584" cy="1043684"/>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矩形 1"/>
          <p:cNvSpPr/>
          <p:nvPr/>
        </p:nvSpPr>
        <p:spPr bwMode="auto">
          <a:xfrm>
            <a:off x="3761910" y="2303875"/>
            <a:ext cx="540060" cy="495055"/>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
        <p:nvSpPr>
          <p:cNvPr id="15" name="矩形 14"/>
          <p:cNvSpPr/>
          <p:nvPr/>
        </p:nvSpPr>
        <p:spPr bwMode="auto">
          <a:xfrm>
            <a:off x="4346975" y="2303875"/>
            <a:ext cx="630070" cy="495055"/>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4" name="TextBox 3"/>
              <p:cNvSpPr txBox="1"/>
              <p:nvPr/>
            </p:nvSpPr>
            <p:spPr>
              <a:xfrm>
                <a:off x="566555" y="4418695"/>
                <a:ext cx="4387227" cy="957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000" i="1" smtClean="0">
                              <a:solidFill>
                                <a:srgbClr val="FFFFFF"/>
                              </a:solidFill>
                              <a:latin typeface="Cambria Math"/>
                            </a:rPr>
                          </m:ctrlPr>
                        </m:naryPr>
                        <m:sub>
                          <m:r>
                            <m:rPr>
                              <m:brk m:alnAt="23"/>
                            </m:rPr>
                            <a:rPr lang="en-US" altLang="zh-CN" sz="2000" b="0" i="1" smtClean="0">
                              <a:solidFill>
                                <a:srgbClr val="FFFFFF"/>
                              </a:solidFill>
                              <a:latin typeface="Cambria Math"/>
                            </a:rPr>
                            <m:t>𝑖</m:t>
                          </m:r>
                          <m:r>
                            <a:rPr lang="en-US" altLang="zh-CN" sz="2000" b="0" i="1" smtClean="0">
                              <a:solidFill>
                                <a:srgbClr val="FFFFFF"/>
                              </a:solidFill>
                              <a:latin typeface="Cambria Math"/>
                            </a:rPr>
                            <m:t>=0</m:t>
                          </m:r>
                        </m:sub>
                        <m:sup>
                          <m:r>
                            <a:rPr lang="en-US" altLang="zh-CN" sz="2000" b="0" i="1" smtClean="0">
                              <a:solidFill>
                                <a:srgbClr val="FFFFFF"/>
                              </a:solidFill>
                              <a:latin typeface="Cambria Math"/>
                            </a:rPr>
                            <m:t>𝑛</m:t>
                          </m:r>
                          <m:r>
                            <a:rPr lang="en-US" altLang="zh-CN" sz="2000" b="0" i="1" smtClean="0">
                              <a:solidFill>
                                <a:srgbClr val="FFFFFF"/>
                              </a:solidFill>
                              <a:latin typeface="Cambria Math"/>
                            </a:rPr>
                            <m:t>−1</m:t>
                          </m:r>
                        </m:sup>
                        <m:e>
                          <m:sSub>
                            <m:sSubPr>
                              <m:ctrlPr>
                                <a:rPr lang="en-US" altLang="zh-CN" sz="2000" i="1" smtClean="0">
                                  <a:solidFill>
                                    <a:srgbClr val="FFFFFF"/>
                                  </a:solidFill>
                                  <a:latin typeface="Cambria Math"/>
                                </a:rPr>
                              </m:ctrlPr>
                            </m:sSubPr>
                            <m:e>
                              <m:r>
                                <a:rPr lang="zh-CN" altLang="en-US" sz="2000" i="1" smtClean="0">
                                  <a:solidFill>
                                    <a:srgbClr val="FFFFFF"/>
                                  </a:solidFill>
                                  <a:latin typeface="Cambria Math"/>
                                </a:rPr>
                                <m:t>𝜆</m:t>
                              </m:r>
                            </m:e>
                            <m:sub>
                              <m:r>
                                <a:rPr lang="en-US" altLang="zh-CN" sz="2000" b="0" i="1" smtClean="0">
                                  <a:solidFill>
                                    <a:srgbClr val="FFFFFF"/>
                                  </a:solidFill>
                                  <a:latin typeface="Cambria Math"/>
                                </a:rPr>
                                <m:t>𝑖</m:t>
                              </m:r>
                            </m:sub>
                          </m:sSub>
                          <m:d>
                            <m:dPr>
                              <m:ctrlPr>
                                <a:rPr lang="en-US" altLang="zh-CN" sz="2000" b="0" i="1" smtClean="0">
                                  <a:solidFill>
                                    <a:srgbClr val="FFFFFF"/>
                                  </a:solidFill>
                                  <a:latin typeface="Cambria Math"/>
                                </a:rPr>
                              </m:ctrlPr>
                            </m:dPr>
                            <m:e>
                              <m:r>
                                <a:rPr lang="en-US" altLang="zh-CN" sz="2000" b="0" i="1" smtClean="0">
                                  <a:solidFill>
                                    <a:srgbClr val="FFFFFF"/>
                                  </a:solidFill>
                                  <a:latin typeface="Cambria Math"/>
                                </a:rPr>
                                <m:t>𝑥</m:t>
                              </m:r>
                            </m:e>
                          </m:d>
                          <m:r>
                            <a:rPr lang="en-US" altLang="zh-CN" sz="2000" b="0" i="1" smtClean="0">
                              <a:solidFill>
                                <a:srgbClr val="FFFFFF"/>
                              </a:solidFill>
                              <a:latin typeface="Cambria Math"/>
                            </a:rPr>
                            <m:t>[(1−</m:t>
                          </m:r>
                          <m:r>
                            <a:rPr lang="zh-CN" altLang="en-US" sz="2000" b="0" i="1" smtClean="0">
                              <a:solidFill>
                                <a:srgbClr val="FFFFFF"/>
                              </a:solidFill>
                              <a:latin typeface="Cambria Math"/>
                            </a:rPr>
                            <m:t>𝛼</m:t>
                          </m:r>
                          <m:r>
                            <a:rPr lang="en-US" altLang="zh-CN" sz="2000" b="0" i="1" smtClean="0">
                              <a:solidFill>
                                <a:srgbClr val="FFFFFF"/>
                              </a:solidFill>
                              <a:latin typeface="Cambria Math"/>
                            </a:rPr>
                            <m:t>(</m:t>
                          </m:r>
                          <m:r>
                            <a:rPr lang="en-US" altLang="zh-CN" sz="2000" b="0" i="1" smtClean="0">
                              <a:solidFill>
                                <a:srgbClr val="FFFFFF"/>
                              </a:solidFill>
                              <a:latin typeface="Cambria Math"/>
                            </a:rPr>
                            <m:t>𝑥</m:t>
                          </m:r>
                          <m:r>
                            <a:rPr lang="en-US" altLang="zh-CN" sz="2000" b="0" i="1" smtClean="0">
                              <a:solidFill>
                                <a:srgbClr val="FFFFFF"/>
                              </a:solidFill>
                              <a:latin typeface="Cambria Math"/>
                            </a:rPr>
                            <m:t>))(</m:t>
                          </m:r>
                          <m:sSup>
                            <m:sSupPr>
                              <m:ctrlPr>
                                <a:rPr lang="en-US" altLang="zh-CN" sz="2000" b="0" i="1" smtClean="0">
                                  <a:solidFill>
                                    <a:srgbClr val="FFFFFF"/>
                                  </a:solidFill>
                                  <a:latin typeface="Cambria Math"/>
                                </a:rPr>
                              </m:ctrlPr>
                            </m:sSupPr>
                            <m:e>
                              <m:r>
                                <a:rPr lang="en-US" altLang="zh-CN" sz="2000" b="0" i="1" smtClean="0">
                                  <a:solidFill>
                                    <a:srgbClr val="FFFFFF"/>
                                  </a:solidFill>
                                  <a:latin typeface="Cambria Math"/>
                                </a:rPr>
                                <m:t>𝑓</m:t>
                              </m:r>
                            </m:e>
                            <m:sup>
                              <m:r>
                                <a:rPr lang="en-US" altLang="zh-CN" sz="2000" b="0" i="1" smtClean="0">
                                  <a:solidFill>
                                    <a:srgbClr val="FFFFFF"/>
                                  </a:solidFill>
                                  <a:latin typeface="Cambria Math"/>
                                </a:rPr>
                                <m:t>∗</m:t>
                              </m:r>
                            </m:sup>
                          </m:sSup>
                          <m:d>
                            <m:dPr>
                              <m:ctrlPr>
                                <a:rPr lang="en-US" altLang="zh-CN" sz="2000" b="0" i="1" smtClean="0">
                                  <a:solidFill>
                                    <a:srgbClr val="FFFFFF"/>
                                  </a:solidFill>
                                  <a:latin typeface="Cambria Math"/>
                                </a:rPr>
                              </m:ctrlPr>
                            </m:dPr>
                            <m:e>
                              <m:sSub>
                                <m:sSubPr>
                                  <m:ctrlPr>
                                    <a:rPr lang="en-US" altLang="zh-CN" sz="2000" b="0" i="1" smtClean="0">
                                      <a:solidFill>
                                        <a:srgbClr val="FFFFFF"/>
                                      </a:solidFill>
                                      <a:latin typeface="Cambria Math"/>
                                    </a:rPr>
                                  </m:ctrlPr>
                                </m:sSubPr>
                                <m:e>
                                  <m:r>
                                    <a:rPr lang="en-US" altLang="zh-CN" sz="2000" b="0" i="1" smtClean="0">
                                      <a:solidFill>
                                        <a:srgbClr val="FFFFFF"/>
                                      </a:solidFill>
                                      <a:latin typeface="Cambria Math"/>
                                    </a:rPr>
                                    <m:t>𝑃</m:t>
                                  </m:r>
                                </m:e>
                                <m:sub>
                                  <m:r>
                                    <a:rPr lang="en-US" altLang="zh-CN" sz="2000" b="0" i="1" smtClean="0">
                                      <a:solidFill>
                                        <a:srgbClr val="FFFFFF"/>
                                      </a:solidFill>
                                      <a:latin typeface="Cambria Math"/>
                                    </a:rPr>
                                    <m:t>𝑖</m:t>
                                  </m:r>
                                </m:sub>
                              </m:sSub>
                            </m:e>
                          </m:d>
                          <m:r>
                            <a:rPr lang="en-US" altLang="zh-CN" sz="2000" b="0" i="1" smtClean="0">
                              <a:solidFill>
                                <a:srgbClr val="FFFFFF"/>
                              </a:solidFill>
                              <a:latin typeface="Cambria Math"/>
                            </a:rPr>
                            <m:t>−</m:t>
                          </m:r>
                          <m:r>
                            <a:rPr lang="en-US" altLang="zh-CN" sz="2000" b="0" i="1" smtClean="0">
                              <a:solidFill>
                                <a:srgbClr val="FFFFFF"/>
                              </a:solidFill>
                              <a:latin typeface="Cambria Math"/>
                            </a:rPr>
                            <m:t>𝑔</m:t>
                          </m:r>
                          <m:r>
                            <a:rPr lang="en-US" altLang="zh-CN" sz="2000" b="0" i="1" smtClean="0">
                              <a:solidFill>
                                <a:srgbClr val="FFFFFF"/>
                              </a:solidFill>
                              <a:latin typeface="Cambria Math"/>
                            </a:rPr>
                            <m:t>(</m:t>
                          </m:r>
                          <m:sSub>
                            <m:sSubPr>
                              <m:ctrlPr>
                                <a:rPr lang="en-US" altLang="zh-CN" sz="2000" i="1">
                                  <a:solidFill>
                                    <a:srgbClr val="FFFFFF"/>
                                  </a:solidFill>
                                  <a:latin typeface="Cambria Math"/>
                                </a:rPr>
                              </m:ctrlPr>
                            </m:sSubPr>
                            <m:e>
                              <m:r>
                                <a:rPr lang="en-US" altLang="zh-CN" sz="2000" i="1">
                                  <a:solidFill>
                                    <a:srgbClr val="FFFFFF"/>
                                  </a:solidFill>
                                  <a:latin typeface="Cambria Math"/>
                                </a:rPr>
                                <m:t>𝑃</m:t>
                              </m:r>
                            </m:e>
                            <m:sub>
                              <m:r>
                                <a:rPr lang="en-US" altLang="zh-CN" sz="2000" i="1">
                                  <a:solidFill>
                                    <a:srgbClr val="FFFFFF"/>
                                  </a:solidFill>
                                  <a:latin typeface="Cambria Math"/>
                                </a:rPr>
                                <m:t>𝑖</m:t>
                              </m:r>
                            </m:sub>
                          </m:sSub>
                          <m:r>
                            <a:rPr lang="en-US" altLang="zh-CN" sz="2000" b="0" i="1" smtClean="0">
                              <a:solidFill>
                                <a:srgbClr val="FFFFFF"/>
                              </a:solidFill>
                              <a:latin typeface="Cambria Math"/>
                            </a:rPr>
                            <m:t>))]</m:t>
                          </m:r>
                        </m:e>
                      </m:nary>
                    </m:oMath>
                  </m:oMathPara>
                </a14:m>
                <a:endParaRPr lang="zh-CN" altLang="en-US" sz="2000" dirty="0">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6555" y="4418695"/>
                <a:ext cx="4387227" cy="957250"/>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下箭头 5"/>
          <p:cNvSpPr/>
          <p:nvPr/>
        </p:nvSpPr>
        <p:spPr bwMode="auto">
          <a:xfrm>
            <a:off x="2636785" y="3113965"/>
            <a:ext cx="315035" cy="1305145"/>
          </a:xfrm>
          <a:prstGeom prst="downArrow">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1" name="TextBox 10"/>
              <p:cNvSpPr txBox="1"/>
              <p:nvPr/>
            </p:nvSpPr>
            <p:spPr>
              <a:xfrm>
                <a:off x="1703053" y="3462390"/>
                <a:ext cx="10237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FF"/>
                          </a:solidFill>
                          <a:latin typeface="Cambria Math"/>
                        </a:rPr>
                        <m:t>𝜉</m:t>
                      </m:r>
                      <m:r>
                        <a:rPr lang="en-US" altLang="zh-CN" b="0" i="1" smtClean="0">
                          <a:solidFill>
                            <a:srgbClr val="FFFFFF"/>
                          </a:solidFill>
                          <a:latin typeface="Cambria Math"/>
                        </a:rPr>
                        <m:t>=</m:t>
                      </m:r>
                      <m:r>
                        <a:rPr lang="en-US" altLang="zh-CN" b="0" i="1" smtClean="0">
                          <a:solidFill>
                            <a:srgbClr val="FFFFFF"/>
                          </a:solidFill>
                          <a:latin typeface="Cambria Math"/>
                        </a:rPr>
                        <m:t>𝑔</m:t>
                      </m:r>
                    </m:oMath>
                  </m:oMathPara>
                </a14:m>
                <a:endParaRPr lang="zh-CN" altLang="en-US" dirty="0">
                  <a:solidFill>
                    <a:srgbClr val="FFFFFF"/>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03053" y="3462390"/>
                <a:ext cx="1023742" cy="461665"/>
              </a:xfrm>
              <a:prstGeom prst="rect">
                <a:avLst/>
              </a:prstGeom>
              <a:blipFill rotWithShape="1">
                <a:blip r:embed="rId5"/>
                <a:stretch>
                  <a:fillRect b="-19737"/>
                </a:stretch>
              </a:blipFill>
            </p:spPr>
            <p:txBody>
              <a:bodyPr/>
              <a:lstStyle/>
              <a:p>
                <a:r>
                  <a:rPr lang="zh-CN" altLang="en-US">
                    <a:noFill/>
                  </a:rPr>
                  <a:t> </a:t>
                </a:r>
              </a:p>
            </p:txBody>
          </p:sp>
        </mc:Fallback>
      </mc:AlternateContent>
      <p:pic>
        <p:nvPicPr>
          <p:cNvPr id="4102" name="Picture 6" descr="E:\jackiezhy\paper_dev\CGI2011\My CGI_final\[PPT]CGI2011\Our.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7045" y="3034901"/>
            <a:ext cx="3900953" cy="292571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E:\jackiezhy\paper_dev\CGI2011\My CGI_final\[PPT]CGI2011\bea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5428" y="3034901"/>
            <a:ext cx="1512570" cy="11315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jackiezhy\paper_dev\CGI2011\My CGI_final\CGI_final_sub\image3-mat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7045" y="3033726"/>
            <a:ext cx="1498437" cy="1130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232" y="5544518"/>
            <a:ext cx="5038559" cy="415498"/>
          </a:xfrm>
          <a:prstGeom prst="rect">
            <a:avLst/>
          </a:prstGeom>
          <a:noFill/>
        </p:spPr>
        <p:txBody>
          <a:bodyPr wrap="none" rtlCol="0">
            <a:spAutoFit/>
          </a:bodyPr>
          <a:lstStyle/>
          <a:p>
            <a:r>
              <a:rPr lang="en-US" altLang="zh-CN" sz="2100" dirty="0" smtClean="0">
                <a:solidFill>
                  <a:srgbClr val="FFFF00"/>
                </a:solidFill>
              </a:rPr>
              <a:t>Content-aware Cloning [Ding et al. 2010]</a:t>
            </a:r>
            <a:endParaRPr lang="zh-CN" altLang="en-US" sz="2100" dirty="0">
              <a:solidFill>
                <a:srgbClr val="FFFF00"/>
              </a:solidFill>
            </a:endParaRPr>
          </a:p>
        </p:txBody>
      </p:sp>
      <mc:AlternateContent xmlns:mc="http://schemas.openxmlformats.org/markup-compatibility/2006" xmlns:a14="http://schemas.microsoft.com/office/drawing/2010/main">
        <mc:Choice Requires="a14">
          <p:sp>
            <p:nvSpPr>
              <p:cNvPr id="14" name="TextBox 13"/>
              <p:cNvSpPr txBox="1"/>
              <p:nvPr/>
            </p:nvSpPr>
            <p:spPr>
              <a:xfrm>
                <a:off x="3000918" y="3462389"/>
                <a:ext cx="16957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FF"/>
                          </a:solidFill>
                          <a:latin typeface="Cambria Math"/>
                        </a:rPr>
                        <m:t>𝛼</m:t>
                      </m:r>
                      <m:r>
                        <a:rPr lang="en-US" altLang="zh-CN" b="0" i="1" smtClean="0">
                          <a:solidFill>
                            <a:srgbClr val="FFFFFF"/>
                          </a:solidFill>
                          <a:latin typeface="Cambria Math"/>
                        </a:rPr>
                        <m:t>=</m:t>
                      </m:r>
                      <m:r>
                        <a:rPr lang="en-US" altLang="zh-CN" b="0" i="1" smtClean="0">
                          <a:solidFill>
                            <a:srgbClr val="FFFFFF"/>
                          </a:solidFill>
                          <a:latin typeface="Cambria Math"/>
                        </a:rPr>
                        <m:t>𝑚𝑎𝑡𝑡𝑒</m:t>
                      </m:r>
                    </m:oMath>
                  </m:oMathPara>
                </a14:m>
                <a:endParaRPr lang="zh-CN" altLang="en-US" dirty="0">
                  <a:solidFill>
                    <a:srgbClr val="FFFFFF"/>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000918" y="3462389"/>
                <a:ext cx="1695721" cy="461665"/>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936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strVal val="#ppt_w*0.70"/>
                                          </p:val>
                                        </p:tav>
                                        <p:tav tm="100000">
                                          <p:val>
                                            <p:strVal val="#ppt_w"/>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animEffect transition="in" filter="fade">
                                      <p:cBhvr>
                                        <p:cTn id="22" dur="1000"/>
                                        <p:tgtEl>
                                          <p:spTgt spid="11"/>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strVal val="#ppt_w*0.70"/>
                                          </p:val>
                                        </p:tav>
                                        <p:tav tm="100000">
                                          <p:val>
                                            <p:strVal val="#ppt_w"/>
                                          </p:val>
                                        </p:tav>
                                      </p:tavLst>
                                    </p:anim>
                                    <p:anim calcmode="lin" valueType="num">
                                      <p:cBhvr>
                                        <p:cTn id="26" dur="1000" fill="hold"/>
                                        <p:tgtEl>
                                          <p:spTgt spid="14"/>
                                        </p:tgtEl>
                                        <p:attrNameLst>
                                          <p:attrName>ppt_h</p:attrName>
                                        </p:attrNameLst>
                                      </p:cBhvr>
                                      <p:tavLst>
                                        <p:tav tm="0">
                                          <p:val>
                                            <p:strVal val="#ppt_h"/>
                                          </p:val>
                                        </p:tav>
                                        <p:tav tm="100000">
                                          <p:val>
                                            <p:strVal val="#ppt_h"/>
                                          </p:val>
                                        </p:tav>
                                      </p:tavLst>
                                    </p:anim>
                                    <p:animEffect transition="in" filter="fade">
                                      <p:cBhvr>
                                        <p:cTn id="27" dur="1000"/>
                                        <p:tgtEl>
                                          <p:spTgt spid="14"/>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strVal val="#ppt_w*0.70"/>
                                          </p:val>
                                        </p:tav>
                                        <p:tav tm="100000">
                                          <p:val>
                                            <p:strVal val="#ppt_w"/>
                                          </p:val>
                                        </p:tav>
                                      </p:tavLst>
                                    </p:anim>
                                    <p:anim calcmode="lin" valueType="num">
                                      <p:cBhvr>
                                        <p:cTn id="31" dur="1000" fill="hold"/>
                                        <p:tgtEl>
                                          <p:spTgt spid="6"/>
                                        </p:tgtEl>
                                        <p:attrNameLst>
                                          <p:attrName>ppt_h</p:attrName>
                                        </p:attrNameLst>
                                      </p:cBhvr>
                                      <p:tavLst>
                                        <p:tav tm="0">
                                          <p:val>
                                            <p:strVal val="#ppt_h"/>
                                          </p:val>
                                        </p:tav>
                                        <p:tav tm="100000">
                                          <p:val>
                                            <p:strVal val="#ppt_h"/>
                                          </p:val>
                                        </p:tav>
                                      </p:tavLst>
                                    </p:anim>
                                    <p:animEffect transition="in" filter="fade">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102"/>
                                        </p:tgtEl>
                                        <p:attrNameLst>
                                          <p:attrName>style.visibility</p:attrName>
                                        </p:attrNameLst>
                                      </p:cBhvr>
                                      <p:to>
                                        <p:strVal val="visible"/>
                                      </p:to>
                                    </p:set>
                                    <p:animEffect transition="in" filter="fade">
                                      <p:cBhvr>
                                        <p:cTn id="47" dur="1000"/>
                                        <p:tgtEl>
                                          <p:spTgt spid="4102"/>
                                        </p:tgtEl>
                                      </p:cBhvr>
                                    </p:animEffect>
                                    <p:anim calcmode="lin" valueType="num">
                                      <p:cBhvr>
                                        <p:cTn id="48" dur="1000" fill="hold"/>
                                        <p:tgtEl>
                                          <p:spTgt spid="4102"/>
                                        </p:tgtEl>
                                        <p:attrNameLst>
                                          <p:attrName>ppt_x</p:attrName>
                                        </p:attrNameLst>
                                      </p:cBhvr>
                                      <p:tavLst>
                                        <p:tav tm="0">
                                          <p:val>
                                            <p:strVal val="#ppt_x"/>
                                          </p:val>
                                        </p:tav>
                                        <p:tav tm="100000">
                                          <p:val>
                                            <p:strVal val="#ppt_x"/>
                                          </p:val>
                                        </p:tav>
                                      </p:tavLst>
                                    </p:anim>
                                    <p:anim calcmode="lin" valueType="num">
                                      <p:cBhvr>
                                        <p:cTn id="49" dur="1000" fill="hold"/>
                                        <p:tgtEl>
                                          <p:spTgt spid="410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03"/>
                                        </p:tgtEl>
                                        <p:attrNameLst>
                                          <p:attrName>style.visibility</p:attrName>
                                        </p:attrNameLst>
                                      </p:cBhvr>
                                      <p:to>
                                        <p:strVal val="visible"/>
                                      </p:to>
                                    </p:set>
                                    <p:animEffect transition="in" filter="fade">
                                      <p:cBhvr>
                                        <p:cTn id="52" dur="1000"/>
                                        <p:tgtEl>
                                          <p:spTgt spid="4103"/>
                                        </p:tgtEl>
                                      </p:cBhvr>
                                    </p:animEffect>
                                    <p:anim calcmode="lin" valueType="num">
                                      <p:cBhvr>
                                        <p:cTn id="53" dur="1000" fill="hold"/>
                                        <p:tgtEl>
                                          <p:spTgt spid="4103"/>
                                        </p:tgtEl>
                                        <p:attrNameLst>
                                          <p:attrName>ppt_x</p:attrName>
                                        </p:attrNameLst>
                                      </p:cBhvr>
                                      <p:tavLst>
                                        <p:tav tm="0">
                                          <p:val>
                                            <p:strVal val="#ppt_x"/>
                                          </p:val>
                                        </p:tav>
                                        <p:tav tm="100000">
                                          <p:val>
                                            <p:strVal val="#ppt_x"/>
                                          </p:val>
                                        </p:tav>
                                      </p:tavLst>
                                    </p:anim>
                                    <p:anim calcmode="lin" valueType="num">
                                      <p:cBhvr>
                                        <p:cTn id="54" dur="1000" fill="hold"/>
                                        <p:tgtEl>
                                          <p:spTgt spid="410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104"/>
                                        </p:tgtEl>
                                        <p:attrNameLst>
                                          <p:attrName>style.visibility</p:attrName>
                                        </p:attrNameLst>
                                      </p:cBhvr>
                                      <p:to>
                                        <p:strVal val="visible"/>
                                      </p:to>
                                    </p:set>
                                    <p:animEffect transition="in" filter="fade">
                                      <p:cBhvr>
                                        <p:cTn id="57" dur="1000"/>
                                        <p:tgtEl>
                                          <p:spTgt spid="4104"/>
                                        </p:tgtEl>
                                      </p:cBhvr>
                                    </p:animEffect>
                                    <p:anim calcmode="lin" valueType="num">
                                      <p:cBhvr>
                                        <p:cTn id="58" dur="1000" fill="hold"/>
                                        <p:tgtEl>
                                          <p:spTgt spid="4104"/>
                                        </p:tgtEl>
                                        <p:attrNameLst>
                                          <p:attrName>ppt_x</p:attrName>
                                        </p:attrNameLst>
                                      </p:cBhvr>
                                      <p:tavLst>
                                        <p:tav tm="0">
                                          <p:val>
                                            <p:strVal val="#ppt_x"/>
                                          </p:val>
                                        </p:tav>
                                        <p:tav tm="100000">
                                          <p:val>
                                            <p:strVal val="#ppt_x"/>
                                          </p:val>
                                        </p:tav>
                                      </p:tavLst>
                                    </p:anim>
                                    <p:anim calcmode="lin" valueType="num">
                                      <p:cBhvr>
                                        <p:cTn id="59"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4" grpId="0"/>
      <p:bldP spid="6" grpId="0" animBg="1"/>
      <p:bldP spid="11"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A general model for image cloning</a:t>
            </a:r>
          </a:p>
          <a:p>
            <a:pPr marL="457200" lvl="1" indent="0" eaLnBrk="1">
              <a:buNone/>
            </a:pPr>
            <a:endParaRPr lang="en-US" altLang="zh-CN" dirty="0"/>
          </a:p>
        </p:txBody>
      </p:sp>
      <p:sp>
        <p:nvSpPr>
          <p:cNvPr id="336898" name="Rectangle 2"/>
          <p:cNvSpPr>
            <a:spLocks noGrp="1" noChangeArrowheads="1"/>
          </p:cNvSpPr>
          <p:nvPr>
            <p:ph type="title"/>
          </p:nvPr>
        </p:nvSpPr>
        <p:spPr>
          <a:xfrm>
            <a:off x="228599" y="233645"/>
            <a:ext cx="7178715" cy="1022350"/>
          </a:xfrm>
        </p:spPr>
        <p:txBody>
          <a:bodyPr/>
          <a:lstStyle/>
          <a:p>
            <a:r>
              <a:rPr lang="en-US" altLang="zh-CN" dirty="0" smtClean="0">
                <a:ea typeface="SimSun" pitchFamily="2" charset="-122"/>
                <a:sym typeface="Wingdings" pitchFamily="2" charset="2"/>
              </a:rPr>
              <a:t>Image Cloning Model</a:t>
            </a:r>
            <a:endParaRPr lang="zh-CN" altLang="en-US" dirty="0">
              <a:ea typeface="SimSun" pitchFamily="2" charset="-122"/>
              <a:sym typeface="Wingdings" pitchFamily="2" charset="2"/>
            </a:endParaRPr>
          </a:p>
        </p:txBody>
      </p:sp>
      <mc:AlternateContent xmlns:mc="http://schemas.openxmlformats.org/markup-compatibility/2006" xmlns:a14="http://schemas.microsoft.com/office/drawing/2010/main">
        <mc:Choice Requires="a14">
          <p:sp>
            <p:nvSpPr>
              <p:cNvPr id="8" name="TextBox 7"/>
              <p:cNvSpPr txBox="1"/>
              <p:nvPr/>
            </p:nvSpPr>
            <p:spPr>
              <a:xfrm>
                <a:off x="566555" y="2013622"/>
                <a:ext cx="7985584" cy="10436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𝑓</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nary>
                        <m:naryPr>
                          <m:chr m:val="∑"/>
                          <m:ctrlPr>
                            <a:rPr lang="en-US" altLang="zh-CN" sz="2200" b="0" i="1" smtClean="0">
                              <a:solidFill>
                                <a:srgbClr val="FFFFFF"/>
                              </a:solidFill>
                              <a:latin typeface="Cambria Math"/>
                            </a:rPr>
                          </m:ctrlPr>
                        </m:naryPr>
                        <m:sub>
                          <m:r>
                            <m:rPr>
                              <m:brk m:alnAt="23"/>
                            </m:rPr>
                            <a:rPr lang="en-US" altLang="zh-CN" sz="2200" b="0" i="1" smtClean="0">
                              <a:solidFill>
                                <a:srgbClr val="FFFFFF"/>
                              </a:solidFill>
                              <a:latin typeface="Cambria Math"/>
                            </a:rPr>
                            <m:t>𝑖</m:t>
                          </m:r>
                          <m:r>
                            <a:rPr lang="en-US" altLang="zh-CN" sz="2200" b="0" i="1" smtClean="0">
                              <a:solidFill>
                                <a:srgbClr val="FFFFFF"/>
                              </a:solidFill>
                              <a:latin typeface="Cambria Math"/>
                            </a:rPr>
                            <m:t>=0</m:t>
                          </m:r>
                        </m:sub>
                        <m:sup>
                          <m:r>
                            <a:rPr lang="en-US" altLang="zh-CN" sz="2200" b="0" i="1" smtClean="0">
                              <a:solidFill>
                                <a:srgbClr val="FFFFFF"/>
                              </a:solidFill>
                              <a:latin typeface="Cambria Math"/>
                            </a:rPr>
                            <m:t>𝑛</m:t>
                          </m:r>
                          <m:r>
                            <a:rPr lang="en-US" altLang="zh-CN" sz="2200" b="0" i="1" smtClean="0">
                              <a:solidFill>
                                <a:srgbClr val="FFFFFF"/>
                              </a:solidFill>
                              <a:latin typeface="Cambria Math"/>
                            </a:rPr>
                            <m:t>−1</m:t>
                          </m:r>
                        </m:sup>
                        <m:e>
                          <m:sSub>
                            <m:sSubPr>
                              <m:ctrlPr>
                                <a:rPr lang="en-US" altLang="zh-CN" sz="2200" b="0" i="1" smtClean="0">
                                  <a:solidFill>
                                    <a:srgbClr val="FFFFFF"/>
                                  </a:solidFill>
                                  <a:latin typeface="Cambria Math"/>
                                </a:rPr>
                              </m:ctrlPr>
                            </m:sSubPr>
                            <m:e>
                              <m:r>
                                <a:rPr lang="zh-CN" altLang="en-US" sz="2200" b="0" i="1" smtClean="0">
                                  <a:solidFill>
                                    <a:srgbClr val="FFFFFF"/>
                                  </a:solidFill>
                                  <a:latin typeface="Cambria Math"/>
                                </a:rPr>
                                <m:t>𝜆</m:t>
                              </m:r>
                            </m:e>
                            <m:sub>
                              <m:r>
                                <a:rPr lang="en-US" altLang="zh-CN" sz="2200" b="0" i="1" smtClean="0">
                                  <a:solidFill>
                                    <a:srgbClr val="FFFFFF"/>
                                  </a:solidFill>
                                  <a:latin typeface="Cambria Math"/>
                                </a:rPr>
                                <m:t>𝑖</m:t>
                              </m:r>
                            </m:sub>
                          </m:sSub>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 </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zh-CN" altLang="en-US" sz="2200" b="0" i="1" smtClean="0">
                              <a:solidFill>
                                <a:srgbClr val="FFFFFF"/>
                              </a:solidFill>
                              <a:latin typeface="Cambria Math"/>
                            </a:rPr>
                            <m:t>𝜉</m:t>
                          </m:r>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1−</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e>
                          </m:d>
                          <m:sSup>
                            <m:sSupPr>
                              <m:ctrlPr>
                                <a:rPr lang="en-US" altLang="zh-CN" sz="2200" b="0" i="1" smtClean="0">
                                  <a:solidFill>
                                    <a:srgbClr val="FFFFFF"/>
                                  </a:solidFill>
                                  <a:latin typeface="Cambria Math"/>
                                </a:rPr>
                              </m:ctrlPr>
                            </m:sSupPr>
                            <m:e>
                              <m:r>
                                <a:rPr lang="en-US" altLang="zh-CN" sz="2200" b="0" i="1" smtClean="0">
                                  <a:solidFill>
                                    <a:srgbClr val="FFFFFF"/>
                                  </a:solidFill>
                                  <a:latin typeface="Cambria Math"/>
                                </a:rPr>
                                <m:t>𝑓</m:t>
                              </m:r>
                            </m:e>
                            <m:sup>
                              <m:r>
                                <a:rPr lang="en-US" altLang="zh-CN" sz="2200" b="0" i="1" smtClean="0">
                                  <a:solidFill>
                                    <a:srgbClr val="FFFFFF"/>
                                  </a:solidFill>
                                  <a:latin typeface="Cambria Math"/>
                                </a:rPr>
                                <m:t>∗</m:t>
                              </m:r>
                            </m:sup>
                          </m:sSup>
                          <m:d>
                            <m:dPr>
                              <m:ctrlPr>
                                <a:rPr lang="en-US" altLang="zh-CN" sz="2200" b="0" i="1" smtClean="0">
                                  <a:solidFill>
                                    <a:srgbClr val="FFFFFF"/>
                                  </a:solidFill>
                                  <a:latin typeface="Cambria Math"/>
                                </a:rPr>
                              </m:ctrlPr>
                            </m:dPr>
                            <m:e>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𝑃</m:t>
                                  </m:r>
                                </m:e>
                                <m:sub>
                                  <m:r>
                                    <a:rPr lang="en-US" altLang="zh-CN" sz="2200" b="0" i="1" smtClean="0">
                                      <a:solidFill>
                                        <a:srgbClr val="FFFFFF"/>
                                      </a:solidFill>
                                      <a:latin typeface="Cambria Math"/>
                                    </a:rPr>
                                    <m:t>𝑖</m:t>
                                  </m:r>
                                </m:sub>
                              </m:sSub>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i="1">
                                  <a:solidFill>
                                    <a:srgbClr val="FFFFFF"/>
                                  </a:solidFill>
                                  <a:latin typeface="Cambria Math"/>
                                </a:rPr>
                              </m:ctrlPr>
                            </m:dPr>
                            <m:e>
                              <m:sSub>
                                <m:sSubPr>
                                  <m:ctrlPr>
                                    <a:rPr lang="en-US" altLang="zh-CN" sz="2200" i="1">
                                      <a:solidFill>
                                        <a:srgbClr val="FFFFFF"/>
                                      </a:solidFill>
                                      <a:latin typeface="Cambria Math"/>
                                    </a:rPr>
                                  </m:ctrlPr>
                                </m:sSubPr>
                                <m:e>
                                  <m:r>
                                    <a:rPr lang="en-US" altLang="zh-CN" sz="2200" i="1">
                                      <a:solidFill>
                                        <a:srgbClr val="FFFFFF"/>
                                      </a:solidFill>
                                      <a:latin typeface="Cambria Math"/>
                                    </a:rPr>
                                    <m:t>𝑃</m:t>
                                  </m:r>
                                </m:e>
                                <m:sub>
                                  <m:r>
                                    <a:rPr lang="en-US" altLang="zh-CN" sz="2200" i="1">
                                      <a:solidFill>
                                        <a:srgbClr val="FFFFFF"/>
                                      </a:solidFill>
                                      <a:latin typeface="Cambria Math"/>
                                    </a:rPr>
                                    <m:t>𝑖</m:t>
                                  </m:r>
                                </m:sub>
                              </m:sSub>
                            </m:e>
                          </m:d>
                          <m:r>
                            <a:rPr lang="en-US" altLang="zh-CN" sz="2200" b="0" i="1" smtClean="0">
                              <a:solidFill>
                                <a:srgbClr val="FFFFFF"/>
                              </a:solidFill>
                              <a:latin typeface="Cambria Math"/>
                            </a:rPr>
                            <m:t>)</m:t>
                          </m:r>
                        </m:e>
                      </m:nary>
                    </m:oMath>
                  </m:oMathPara>
                </a14:m>
                <a:endParaRPr lang="en-US" altLang="zh-CN" sz="2200" b="0" dirty="0" smtClean="0">
                  <a:solidFill>
                    <a:srgbClr val="FFFFFF"/>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555" y="2013622"/>
                <a:ext cx="7985584" cy="1043684"/>
              </a:xfrm>
              <a:prstGeom prst="rect">
                <a:avLst/>
              </a:prstGeom>
              <a:blipFill rotWithShape="1">
                <a:blip r:embed="rId3"/>
                <a:stretch>
                  <a:fillRect/>
                </a:stretch>
              </a:blipFill>
            </p:spPr>
            <p:txBody>
              <a:bodyPr/>
              <a:lstStyle/>
              <a:p>
                <a:r>
                  <a:rPr lang="zh-CN" altLang="en-US">
                    <a:noFill/>
                  </a:rPr>
                  <a:t> </a:t>
                </a:r>
              </a:p>
            </p:txBody>
          </p:sp>
        </mc:Fallback>
      </mc:AlternateContent>
      <p:sp>
        <p:nvSpPr>
          <p:cNvPr id="2" name="矩形 1"/>
          <p:cNvSpPr/>
          <p:nvPr/>
        </p:nvSpPr>
        <p:spPr bwMode="auto">
          <a:xfrm>
            <a:off x="3761910" y="2303875"/>
            <a:ext cx="540060" cy="495055"/>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
        <p:nvSpPr>
          <p:cNvPr id="15" name="矩形 14"/>
          <p:cNvSpPr/>
          <p:nvPr/>
        </p:nvSpPr>
        <p:spPr bwMode="auto">
          <a:xfrm>
            <a:off x="4346975" y="2303875"/>
            <a:ext cx="630070" cy="495055"/>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4" name="TextBox 3"/>
              <p:cNvSpPr txBox="1"/>
              <p:nvPr/>
            </p:nvSpPr>
            <p:spPr>
              <a:xfrm>
                <a:off x="587198" y="4192885"/>
                <a:ext cx="3209340" cy="957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000" i="1" smtClean="0">
                              <a:solidFill>
                                <a:srgbClr val="FFFFFF"/>
                              </a:solidFill>
                              <a:latin typeface="Cambria Math"/>
                            </a:rPr>
                          </m:ctrlPr>
                        </m:naryPr>
                        <m:sub>
                          <m:r>
                            <m:rPr>
                              <m:brk m:alnAt="23"/>
                            </m:rPr>
                            <a:rPr lang="en-US" altLang="zh-CN" sz="2000" b="0" i="1" smtClean="0">
                              <a:solidFill>
                                <a:srgbClr val="FFFFFF"/>
                              </a:solidFill>
                              <a:latin typeface="Cambria Math"/>
                            </a:rPr>
                            <m:t>𝑖</m:t>
                          </m:r>
                          <m:r>
                            <a:rPr lang="en-US" altLang="zh-CN" sz="2000" b="0" i="1" smtClean="0">
                              <a:solidFill>
                                <a:srgbClr val="FFFFFF"/>
                              </a:solidFill>
                              <a:latin typeface="Cambria Math"/>
                            </a:rPr>
                            <m:t>=0</m:t>
                          </m:r>
                        </m:sub>
                        <m:sup>
                          <m:r>
                            <a:rPr lang="en-US" altLang="zh-CN" sz="2000" b="0" i="1" smtClean="0">
                              <a:solidFill>
                                <a:srgbClr val="FFFFFF"/>
                              </a:solidFill>
                              <a:latin typeface="Cambria Math"/>
                            </a:rPr>
                            <m:t>𝑛</m:t>
                          </m:r>
                          <m:r>
                            <a:rPr lang="en-US" altLang="zh-CN" sz="2000" b="0" i="1" smtClean="0">
                              <a:solidFill>
                                <a:srgbClr val="FFFFFF"/>
                              </a:solidFill>
                              <a:latin typeface="Cambria Math"/>
                            </a:rPr>
                            <m:t>−1</m:t>
                          </m:r>
                        </m:sup>
                        <m:e>
                          <m:sSub>
                            <m:sSubPr>
                              <m:ctrlPr>
                                <a:rPr lang="en-US" altLang="zh-CN" sz="2000" i="1" smtClean="0">
                                  <a:solidFill>
                                    <a:srgbClr val="FFFFFF"/>
                                  </a:solidFill>
                                  <a:latin typeface="Cambria Math"/>
                                </a:rPr>
                              </m:ctrlPr>
                            </m:sSubPr>
                            <m:e>
                              <m:r>
                                <a:rPr lang="zh-CN" altLang="en-US" sz="2000" i="1" smtClean="0">
                                  <a:solidFill>
                                    <a:srgbClr val="FFFFFF"/>
                                  </a:solidFill>
                                  <a:latin typeface="Cambria Math"/>
                                </a:rPr>
                                <m:t>𝜆</m:t>
                              </m:r>
                            </m:e>
                            <m:sub>
                              <m:r>
                                <a:rPr lang="en-US" altLang="zh-CN" sz="2000" b="0" i="1" smtClean="0">
                                  <a:solidFill>
                                    <a:srgbClr val="FFFFFF"/>
                                  </a:solidFill>
                                  <a:latin typeface="Cambria Math"/>
                                </a:rPr>
                                <m:t>𝑖</m:t>
                              </m:r>
                            </m:sub>
                          </m:sSub>
                          <m:d>
                            <m:dPr>
                              <m:ctrlPr>
                                <a:rPr lang="en-US" altLang="zh-CN" sz="2000" b="0" i="1" smtClean="0">
                                  <a:solidFill>
                                    <a:srgbClr val="FFFFFF"/>
                                  </a:solidFill>
                                  <a:latin typeface="Cambria Math"/>
                                </a:rPr>
                              </m:ctrlPr>
                            </m:dPr>
                            <m:e>
                              <m:r>
                                <a:rPr lang="en-US" altLang="zh-CN" sz="2000" b="0" i="1" smtClean="0">
                                  <a:solidFill>
                                    <a:srgbClr val="FFFFFF"/>
                                  </a:solidFill>
                                  <a:latin typeface="Cambria Math"/>
                                </a:rPr>
                                <m:t>𝑥</m:t>
                              </m:r>
                            </m:e>
                          </m:d>
                          <m:r>
                            <a:rPr lang="en-US" altLang="zh-CN" sz="2000" b="0" i="1" smtClean="0">
                              <a:solidFill>
                                <a:srgbClr val="FFFFFF"/>
                              </a:solidFill>
                              <a:latin typeface="Cambria Math"/>
                            </a:rPr>
                            <m:t>[(</m:t>
                          </m:r>
                          <m:sSup>
                            <m:sSupPr>
                              <m:ctrlPr>
                                <a:rPr lang="en-US" altLang="zh-CN" sz="2000" b="0" i="1" smtClean="0">
                                  <a:solidFill>
                                    <a:srgbClr val="FFFFFF"/>
                                  </a:solidFill>
                                  <a:latin typeface="Cambria Math"/>
                                </a:rPr>
                              </m:ctrlPr>
                            </m:sSupPr>
                            <m:e>
                              <m:r>
                                <a:rPr lang="en-US" altLang="zh-CN" sz="2000" b="0" i="1" smtClean="0">
                                  <a:solidFill>
                                    <a:srgbClr val="FFFFFF"/>
                                  </a:solidFill>
                                  <a:latin typeface="Cambria Math"/>
                                </a:rPr>
                                <m:t>𝑓</m:t>
                              </m:r>
                            </m:e>
                            <m:sup>
                              <m:r>
                                <a:rPr lang="en-US" altLang="zh-CN" sz="2000" b="0" i="1" smtClean="0">
                                  <a:solidFill>
                                    <a:srgbClr val="FFFFFF"/>
                                  </a:solidFill>
                                  <a:latin typeface="Cambria Math"/>
                                </a:rPr>
                                <m:t>∗</m:t>
                              </m:r>
                            </m:sup>
                          </m:sSup>
                          <m:d>
                            <m:dPr>
                              <m:ctrlPr>
                                <a:rPr lang="en-US" altLang="zh-CN" sz="2000" b="0" i="1" smtClean="0">
                                  <a:solidFill>
                                    <a:srgbClr val="FFFFFF"/>
                                  </a:solidFill>
                                  <a:latin typeface="Cambria Math"/>
                                </a:rPr>
                              </m:ctrlPr>
                            </m:dPr>
                            <m:e>
                              <m:sSub>
                                <m:sSubPr>
                                  <m:ctrlPr>
                                    <a:rPr lang="en-US" altLang="zh-CN" sz="2000" b="0" i="1" smtClean="0">
                                      <a:solidFill>
                                        <a:srgbClr val="FFFFFF"/>
                                      </a:solidFill>
                                      <a:latin typeface="Cambria Math"/>
                                    </a:rPr>
                                  </m:ctrlPr>
                                </m:sSubPr>
                                <m:e>
                                  <m:r>
                                    <a:rPr lang="en-US" altLang="zh-CN" sz="2000" b="0" i="1" smtClean="0">
                                      <a:solidFill>
                                        <a:srgbClr val="FFFFFF"/>
                                      </a:solidFill>
                                      <a:latin typeface="Cambria Math"/>
                                    </a:rPr>
                                    <m:t>𝑃</m:t>
                                  </m:r>
                                </m:e>
                                <m:sub>
                                  <m:r>
                                    <a:rPr lang="en-US" altLang="zh-CN" sz="2000" b="0" i="1" smtClean="0">
                                      <a:solidFill>
                                        <a:srgbClr val="FFFFFF"/>
                                      </a:solidFill>
                                      <a:latin typeface="Cambria Math"/>
                                    </a:rPr>
                                    <m:t>𝑖</m:t>
                                  </m:r>
                                </m:sub>
                              </m:sSub>
                            </m:e>
                          </m:d>
                          <m:r>
                            <a:rPr lang="en-US" altLang="zh-CN" sz="2000" b="0" i="1" smtClean="0">
                              <a:solidFill>
                                <a:srgbClr val="FFFFFF"/>
                              </a:solidFill>
                              <a:latin typeface="Cambria Math"/>
                            </a:rPr>
                            <m:t>−</m:t>
                          </m:r>
                          <m:r>
                            <a:rPr lang="en-US" altLang="zh-CN" sz="2000" b="0" i="1" smtClean="0">
                              <a:solidFill>
                                <a:srgbClr val="FFFFFF"/>
                              </a:solidFill>
                              <a:latin typeface="Cambria Math"/>
                            </a:rPr>
                            <m:t>𝑔</m:t>
                          </m:r>
                          <m:r>
                            <a:rPr lang="en-US" altLang="zh-CN" sz="2000" b="0" i="1" smtClean="0">
                              <a:solidFill>
                                <a:srgbClr val="FFFFFF"/>
                              </a:solidFill>
                              <a:latin typeface="Cambria Math"/>
                            </a:rPr>
                            <m:t>(</m:t>
                          </m:r>
                          <m:sSub>
                            <m:sSubPr>
                              <m:ctrlPr>
                                <a:rPr lang="en-US" altLang="zh-CN" sz="2000" i="1">
                                  <a:solidFill>
                                    <a:srgbClr val="FFFFFF"/>
                                  </a:solidFill>
                                  <a:latin typeface="Cambria Math"/>
                                </a:rPr>
                              </m:ctrlPr>
                            </m:sSubPr>
                            <m:e>
                              <m:r>
                                <a:rPr lang="en-US" altLang="zh-CN" sz="2000" i="1">
                                  <a:solidFill>
                                    <a:srgbClr val="FFFFFF"/>
                                  </a:solidFill>
                                  <a:latin typeface="Cambria Math"/>
                                </a:rPr>
                                <m:t>𝑃</m:t>
                              </m:r>
                            </m:e>
                            <m:sub>
                              <m:r>
                                <a:rPr lang="en-US" altLang="zh-CN" sz="2000" i="1">
                                  <a:solidFill>
                                    <a:srgbClr val="FFFFFF"/>
                                  </a:solidFill>
                                  <a:latin typeface="Cambria Math"/>
                                </a:rPr>
                                <m:t>𝑖</m:t>
                              </m:r>
                            </m:sub>
                          </m:sSub>
                          <m:r>
                            <a:rPr lang="en-US" altLang="zh-CN" sz="2000" b="0" i="1" smtClean="0">
                              <a:solidFill>
                                <a:srgbClr val="FFFFFF"/>
                              </a:solidFill>
                              <a:latin typeface="Cambria Math"/>
                            </a:rPr>
                            <m:t>))]</m:t>
                          </m:r>
                        </m:e>
                      </m:nary>
                    </m:oMath>
                  </m:oMathPara>
                </a14:m>
                <a:endParaRPr lang="zh-CN" altLang="en-US" sz="2000" dirty="0">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87198" y="4192885"/>
                <a:ext cx="3209340" cy="957250"/>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下箭头 5"/>
          <p:cNvSpPr/>
          <p:nvPr/>
        </p:nvSpPr>
        <p:spPr bwMode="auto">
          <a:xfrm>
            <a:off x="2743372" y="3057306"/>
            <a:ext cx="315035" cy="1305145"/>
          </a:xfrm>
          <a:prstGeom prst="downArrow">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1" name="TextBox 10"/>
              <p:cNvSpPr txBox="1"/>
              <p:nvPr/>
            </p:nvSpPr>
            <p:spPr>
              <a:xfrm>
                <a:off x="1779842" y="3248213"/>
                <a:ext cx="10237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FFFFFF"/>
                          </a:solidFill>
                          <a:latin typeface="Cambria Math"/>
                        </a:rPr>
                        <m:t>𝜉</m:t>
                      </m:r>
                      <m:r>
                        <a:rPr lang="en-US" altLang="zh-CN" b="0" i="1" smtClean="0">
                          <a:solidFill>
                            <a:srgbClr val="FFFFFF"/>
                          </a:solidFill>
                          <a:latin typeface="Cambria Math"/>
                        </a:rPr>
                        <m:t>=</m:t>
                      </m:r>
                      <m:r>
                        <a:rPr lang="en-US" altLang="zh-CN" b="0" i="1" smtClean="0">
                          <a:solidFill>
                            <a:srgbClr val="FFFFFF"/>
                          </a:solidFill>
                          <a:latin typeface="Cambria Math"/>
                        </a:rPr>
                        <m:t>𝑔</m:t>
                      </m:r>
                    </m:oMath>
                  </m:oMathPara>
                </a14:m>
                <a:endParaRPr lang="zh-CN" altLang="en-US" dirty="0">
                  <a:solidFill>
                    <a:srgbClr val="FFFFFF"/>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79842" y="3248213"/>
                <a:ext cx="1023742" cy="461665"/>
              </a:xfrm>
              <a:prstGeom prst="rect">
                <a:avLst/>
              </a:prstGeom>
              <a:blipFill rotWithShape="1">
                <a:blip r:embed="rId5"/>
                <a:stretch>
                  <a:fillRect l="-595" b="-19737"/>
                </a:stretch>
              </a:blipFill>
            </p:spPr>
            <p:txBody>
              <a:bodyPr/>
              <a:lstStyle/>
              <a:p>
                <a:r>
                  <a:rPr lang="zh-CN" altLang="en-US">
                    <a:noFill/>
                  </a:rPr>
                  <a:t> </a:t>
                </a:r>
              </a:p>
            </p:txBody>
          </p:sp>
        </mc:Fallback>
      </mc:AlternateContent>
      <p:pic>
        <p:nvPicPr>
          <p:cNvPr id="5122" name="Picture 2" descr="E:\jackiezhy\paper_dev\CGI2011\My CGI_final\[PPT]CGI2011\Poisson.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4425" y="3034901"/>
            <a:ext cx="3900953" cy="29257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E:\jackiezhy\paper_dev\CGI2011\My CGI_final\[PPT]CGI2011\bea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5428" y="3034901"/>
            <a:ext cx="1512570" cy="11315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p:cNvSpPr txBox="1"/>
              <p:nvPr/>
            </p:nvSpPr>
            <p:spPr>
              <a:xfrm>
                <a:off x="3189793" y="3296132"/>
                <a:ext cx="10333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solidFill>
                            <a:srgbClr val="FFFFFF"/>
                          </a:solidFill>
                          <a:latin typeface="Cambria Math"/>
                        </a:rPr>
                        <m:t>𝛼</m:t>
                      </m:r>
                      <m:r>
                        <a:rPr lang="en-US" altLang="zh-CN" b="0" i="1" smtClean="0">
                          <a:solidFill>
                            <a:srgbClr val="FFFFFF"/>
                          </a:solidFill>
                          <a:latin typeface="Cambria Math"/>
                        </a:rPr>
                        <m:t>=</m:t>
                      </m:r>
                      <m:r>
                        <a:rPr lang="en-US" altLang="zh-CN" b="0" i="0" smtClean="0">
                          <a:solidFill>
                            <a:srgbClr val="FFFFFF"/>
                          </a:solidFill>
                          <a:latin typeface="Cambria Math"/>
                        </a:rPr>
                        <m:t>0</m:t>
                      </m:r>
                    </m:oMath>
                  </m:oMathPara>
                </a14:m>
                <a:endParaRPr lang="zh-CN" altLang="en-US" dirty="0">
                  <a:solidFill>
                    <a:srgbClr val="FFFFFF"/>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189793" y="3296132"/>
                <a:ext cx="1033360" cy="461665"/>
              </a:xfrm>
              <a:prstGeom prst="rect">
                <a:avLst/>
              </a:prstGeom>
              <a:blipFill rotWithShape="1">
                <a:blip r:embed="rId8"/>
                <a:stretch>
                  <a:fillRect/>
                </a:stretch>
              </a:blipFill>
            </p:spPr>
            <p:txBody>
              <a:bodyPr/>
              <a:lstStyle/>
              <a:p>
                <a:r>
                  <a:rPr lang="zh-CN" altLang="en-US">
                    <a:noFill/>
                  </a:rPr>
                  <a:t> </a:t>
                </a:r>
              </a:p>
            </p:txBody>
          </p:sp>
        </mc:Fallback>
      </mc:AlternateContent>
      <p:pic>
        <p:nvPicPr>
          <p:cNvPr id="5123" name="Picture 3" descr="E:\jackiezhy\paper_dev\CGI2011\My CGI_final\[PPT]CGI2011\black.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74425" y="3034901"/>
            <a:ext cx="1498437" cy="11304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00454" y="5167935"/>
            <a:ext cx="2000869" cy="461665"/>
          </a:xfrm>
          <a:prstGeom prst="rect">
            <a:avLst/>
          </a:prstGeom>
          <a:noFill/>
        </p:spPr>
        <p:txBody>
          <a:bodyPr wrap="none" rtlCol="0">
            <a:spAutoFit/>
          </a:bodyPr>
          <a:lstStyle/>
          <a:p>
            <a:r>
              <a:rPr lang="en-US" altLang="zh-CN" dirty="0" smtClean="0">
                <a:solidFill>
                  <a:srgbClr val="FFFF00"/>
                </a:solidFill>
              </a:rPr>
              <a:t>MVC Cloning</a:t>
            </a:r>
            <a:endParaRPr lang="zh-CN" altLang="en-US" dirty="0">
              <a:solidFill>
                <a:srgbClr val="FFFF00"/>
              </a:solidFill>
            </a:endParaRPr>
          </a:p>
        </p:txBody>
      </p:sp>
    </p:spTree>
    <p:extLst>
      <p:ext uri="{BB962C8B-B14F-4D97-AF65-F5344CB8AC3E}">
        <p14:creationId xmlns:p14="http://schemas.microsoft.com/office/powerpoint/2010/main" val="6268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strVal val="#ppt_w*0.70"/>
                                          </p:val>
                                        </p:tav>
                                        <p:tav tm="100000">
                                          <p:val>
                                            <p:strVal val="#ppt_w"/>
                                          </p:val>
                                        </p:tav>
                                      </p:tavLst>
                                    </p:anim>
                                    <p:anim calcmode="lin" valueType="num">
                                      <p:cBhvr>
                                        <p:cTn id="13" dur="1000" fill="hold"/>
                                        <p:tgtEl>
                                          <p:spTgt spid="17"/>
                                        </p:tgtEl>
                                        <p:attrNameLst>
                                          <p:attrName>ppt_h</p:attrName>
                                        </p:attrNameLst>
                                      </p:cBhvr>
                                      <p:tavLst>
                                        <p:tav tm="0">
                                          <p:val>
                                            <p:strVal val="#ppt_h"/>
                                          </p:val>
                                        </p:tav>
                                        <p:tav tm="100000">
                                          <p:val>
                                            <p:strVal val="#ppt_h"/>
                                          </p:val>
                                        </p:tav>
                                      </p:tavLst>
                                    </p:anim>
                                    <p:animEffect transition="in" filter="fade">
                                      <p:cBhvr>
                                        <p:cTn id="14" dur="1000"/>
                                        <p:tgtEl>
                                          <p:spTgt spid="1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fade">
                                      <p:cBhvr>
                                        <p:cTn id="34" dur="1000"/>
                                        <p:tgtEl>
                                          <p:spTgt spid="5122"/>
                                        </p:tgtEl>
                                      </p:cBhvr>
                                    </p:animEffect>
                                    <p:anim calcmode="lin" valueType="num">
                                      <p:cBhvr>
                                        <p:cTn id="35" dur="1000" fill="hold"/>
                                        <p:tgtEl>
                                          <p:spTgt spid="5122"/>
                                        </p:tgtEl>
                                        <p:attrNameLst>
                                          <p:attrName>ppt_x</p:attrName>
                                        </p:attrNameLst>
                                      </p:cBhvr>
                                      <p:tavLst>
                                        <p:tav tm="0">
                                          <p:val>
                                            <p:strVal val="#ppt_x"/>
                                          </p:val>
                                        </p:tav>
                                        <p:tav tm="100000">
                                          <p:val>
                                            <p:strVal val="#ppt_x"/>
                                          </p:val>
                                        </p:tav>
                                      </p:tavLst>
                                    </p:anim>
                                    <p:anim calcmode="lin" valueType="num">
                                      <p:cBhvr>
                                        <p:cTn id="36" dur="1000" fill="hold"/>
                                        <p:tgtEl>
                                          <p:spTgt spid="512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123"/>
                                        </p:tgtEl>
                                        <p:attrNameLst>
                                          <p:attrName>style.visibility</p:attrName>
                                        </p:attrNameLst>
                                      </p:cBhvr>
                                      <p:to>
                                        <p:strVal val="visible"/>
                                      </p:to>
                                    </p:set>
                                    <p:animEffect transition="in" filter="fade">
                                      <p:cBhvr>
                                        <p:cTn id="44" dur="1000"/>
                                        <p:tgtEl>
                                          <p:spTgt spid="5123"/>
                                        </p:tgtEl>
                                      </p:cBhvr>
                                    </p:animEffect>
                                    <p:anim calcmode="lin" valueType="num">
                                      <p:cBhvr>
                                        <p:cTn id="45" dur="1000" fill="hold"/>
                                        <p:tgtEl>
                                          <p:spTgt spid="5123"/>
                                        </p:tgtEl>
                                        <p:attrNameLst>
                                          <p:attrName>ppt_x</p:attrName>
                                        </p:attrNameLst>
                                      </p:cBhvr>
                                      <p:tavLst>
                                        <p:tav tm="0">
                                          <p:val>
                                            <p:strVal val="#ppt_x"/>
                                          </p:val>
                                        </p:tav>
                                        <p:tav tm="100000">
                                          <p:val>
                                            <p:strVal val="#ppt_x"/>
                                          </p:val>
                                        </p:tav>
                                      </p:tavLst>
                                    </p:anim>
                                    <p:anim calcmode="lin" valueType="num">
                                      <p:cBhvr>
                                        <p:cTn id="46"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1"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Image Cloning System</a:t>
            </a:r>
            <a:endParaRPr lang="zh-CN" altLang="en-US" dirty="0"/>
          </a:p>
        </p:txBody>
      </p:sp>
      <p:sp>
        <p:nvSpPr>
          <p:cNvPr id="9" name="内容占位符 8"/>
          <p:cNvSpPr>
            <a:spLocks noGrp="1"/>
          </p:cNvSpPr>
          <p:nvPr>
            <p:ph idx="1"/>
          </p:nvPr>
        </p:nvSpPr>
        <p:spPr/>
        <p:txBody>
          <a:bodyPr/>
          <a:lstStyle/>
          <a:p>
            <a:pPr algn="ctr"/>
            <a:endParaRPr lang="en-US" altLang="zh-CN" sz="4000" dirty="0" smtClean="0"/>
          </a:p>
          <a:p>
            <a:pPr algn="ctr"/>
            <a:endParaRPr lang="en-US" altLang="zh-CN" sz="4000" dirty="0"/>
          </a:p>
          <a:p>
            <a:pPr marL="0" indent="0" algn="ctr">
              <a:buNone/>
            </a:pPr>
            <a:r>
              <a:rPr lang="en-US" altLang="zh-CN" sz="4800" dirty="0" smtClean="0">
                <a:hlinkClick r:id="rId3" action="ppaction://hlinkfile"/>
              </a:rPr>
              <a:t>Demo</a:t>
            </a:r>
            <a:r>
              <a:rPr lang="en-US" altLang="zh-CN" sz="4000" dirty="0" smtClean="0"/>
              <a:t> </a:t>
            </a:r>
            <a:endParaRPr lang="zh-CN" altLang="en-US" sz="4000" dirty="0"/>
          </a:p>
        </p:txBody>
      </p:sp>
    </p:spTree>
    <p:extLst>
      <p:ext uri="{BB962C8B-B14F-4D97-AF65-F5344CB8AC3E}">
        <p14:creationId xmlns:p14="http://schemas.microsoft.com/office/powerpoint/2010/main" val="3904385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More results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1" name="Picture 15" descr="C:\Users\jackiezhy\Desktop\Tango-Emote-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3195" y="4885285"/>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12060" y="2213865"/>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sp>
        <p:nvSpPr>
          <p:cNvPr id="13" name="TextBox 12"/>
          <p:cNvSpPr txBox="1"/>
          <p:nvPr/>
        </p:nvSpPr>
        <p:spPr>
          <a:xfrm>
            <a:off x="1675589" y="4404677"/>
            <a:ext cx="1840440"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Content-aware</a:t>
            </a:r>
            <a:endParaRPr lang="zh-CN" altLang="en-US" sz="1800" dirty="0">
              <a:solidFill>
                <a:srgbClr val="FFFF00"/>
              </a:solidFill>
              <a:latin typeface="Arial Rounded MT Bold" pitchFamily="34" charset="0"/>
            </a:endParaRPr>
          </a:p>
        </p:txBody>
      </p:sp>
      <p:sp>
        <p:nvSpPr>
          <p:cNvPr id="14" name="TextBox 13"/>
          <p:cNvSpPr txBox="1"/>
          <p:nvPr/>
        </p:nvSpPr>
        <p:spPr>
          <a:xfrm>
            <a:off x="5112059" y="4482883"/>
            <a:ext cx="1511952"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Our method</a:t>
            </a:r>
            <a:endParaRPr lang="zh-CN" altLang="en-US" sz="1800" dirty="0">
              <a:solidFill>
                <a:srgbClr val="FFFF00"/>
              </a:solidFill>
              <a:latin typeface="Arial Rounded MT Bold" pitchFamily="34" charset="0"/>
            </a:endParaRPr>
          </a:p>
        </p:txBody>
      </p:sp>
      <p:pic>
        <p:nvPicPr>
          <p:cNvPr id="4100" name="Picture 4" descr="E:\jackiezhy\paper_dev\CGI2011\My CGI_final\CGI_final_sub\image3-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17" y="4340337"/>
            <a:ext cx="3497143" cy="20708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jackiezhy\paper_dev\CGI2011\My CGI_final\CGI_final_sub\image3-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1733" y="4340336"/>
            <a:ext cx="3497143" cy="20708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E:\jackiezhy\paper_dev\CGI2011\My CGI_final\CGI_final_sub\image3-pa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441" y="2071654"/>
            <a:ext cx="2731694" cy="2055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E:\jackiezhy\paper_dev\CGI2011\My CGI_final\CGI_final_sub\image3-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1732" y="2078848"/>
            <a:ext cx="3497143" cy="20708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C:\Users\jackiezhy\Desktop\Tango-Emot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2340" y="4340336"/>
            <a:ext cx="727399" cy="7273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C:\Users\jackiezhy\Desktop\Tango-Emote-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339" y="2063532"/>
            <a:ext cx="727399" cy="7273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5" descr="C:\Users\jackiezhy\Desktop\Tango-Emote-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6472" y="4400128"/>
            <a:ext cx="727399" cy="72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More results</a:t>
            </a:r>
            <a:endParaRPr lang="zh-CN" altLang="en-US" dirty="0"/>
          </a:p>
        </p:txBody>
      </p:sp>
      <p:sp>
        <p:nvSpPr>
          <p:cNvPr id="3" name="内容占位符 2"/>
          <p:cNvSpPr>
            <a:spLocks noGrp="1"/>
          </p:cNvSpPr>
          <p:nvPr>
            <p:ph idx="1"/>
          </p:nvPr>
        </p:nvSpPr>
        <p:spPr/>
        <p:txBody>
          <a:bodyPr/>
          <a:lstStyle/>
          <a:p>
            <a:endParaRPr lang="zh-CN" altLang="en-US"/>
          </a:p>
        </p:txBody>
      </p:sp>
      <p:pic>
        <p:nvPicPr>
          <p:cNvPr id="1030" name="Picture 6" descr="C:\Users\zhangyun\Documents\Visual Studio 2010\Projects\ESCloning\ESCloning\sourceSelec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373" y="1801966"/>
            <a:ext cx="2746452" cy="2066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zhangyun\Documents\Visual Studio 2010\Projects\ESCloning\ESCloning\AlphaMVC.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647" y="4194085"/>
            <a:ext cx="3697905" cy="25030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zhangyun\Documents\Visual Studio 2010\Projects\ESCloning\ESCloning\EnvSen.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0077" y="4194085"/>
            <a:ext cx="3697905" cy="25030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zhangyun\Documents\Visual Studio 2010\Projects\ESCloning\ESCloning\MVCBlend.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6279" y="1583795"/>
            <a:ext cx="3697905" cy="25030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8758" y="1574395"/>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979327" y="1614626"/>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pic>
        <p:nvPicPr>
          <p:cNvPr id="19" name="Picture 16" descr="C:\Users\jackiezhy\Desktop\Tango-Emot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7055" y="4250571"/>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703707" y="4254717"/>
            <a:ext cx="1898468" cy="338554"/>
          </a:xfrm>
          <a:prstGeom prst="rect">
            <a:avLst/>
          </a:prstGeom>
          <a:noFill/>
        </p:spPr>
        <p:txBody>
          <a:bodyPr wrap="none" rtlCol="0">
            <a:spAutoFit/>
          </a:bodyPr>
          <a:lstStyle/>
          <a:p>
            <a:r>
              <a:rPr lang="en-US" altLang="zh-CN" sz="1600" dirty="0" smtClean="0">
                <a:solidFill>
                  <a:srgbClr val="FFFF00"/>
                </a:solidFill>
                <a:latin typeface="Arial Rounded MT Bold" pitchFamily="34" charset="0"/>
              </a:rPr>
              <a:t>Our method(E.S.)</a:t>
            </a:r>
            <a:endParaRPr lang="zh-CN" altLang="en-US" sz="1600" dirty="0">
              <a:solidFill>
                <a:srgbClr val="FFFF00"/>
              </a:solidFill>
              <a:latin typeface="Arial Rounded MT Bold" pitchFamily="34" charset="0"/>
            </a:endParaRPr>
          </a:p>
        </p:txBody>
      </p:sp>
      <p:pic>
        <p:nvPicPr>
          <p:cNvPr id="21"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2647" y="4249777"/>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659015" y="4244938"/>
            <a:ext cx="1840440"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Content-aware</a:t>
            </a:r>
            <a:endParaRPr lang="zh-CN" altLang="en-US" sz="1800" dirty="0">
              <a:solidFill>
                <a:srgbClr val="FFFF00"/>
              </a:solidFill>
              <a:latin typeface="Arial Rounded MT Bold" pitchFamily="34" charset="0"/>
            </a:endParaRPr>
          </a:p>
        </p:txBody>
      </p:sp>
    </p:spTree>
    <p:extLst>
      <p:ext uri="{BB962C8B-B14F-4D97-AF65-F5344CB8AC3E}">
        <p14:creationId xmlns:p14="http://schemas.microsoft.com/office/powerpoint/2010/main" val="4360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More results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3074" name="Picture 2" descr="E:\jackiezhy\paper_dev\CGI2011\My CGI_final\CGI_final_sub\image4-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803" y="4292147"/>
            <a:ext cx="3352381" cy="201142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jackiezhy\paper_dev\CGI2011\My CGI_final\CGI_final_sub\image4-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3520" y="2123854"/>
            <a:ext cx="3352381" cy="20114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jackiezhy\paper_dev\CGI2011\My CGI_final\CGI_final_sub\image4-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7242" y="2131247"/>
            <a:ext cx="3352381" cy="201142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E:\jackiezhy\paper_dev\CGI2011\My CGI_final\CGI_final_sub\image4-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449" y="4292148"/>
            <a:ext cx="3352381" cy="20114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jackiezhy\Desktop\dog\0004.png"/>
          <p:cNvPicPr>
            <a:picLocks noChangeAspect="1" noChangeArrowheads="1"/>
          </p:cNvPicPr>
          <p:nvPr/>
        </p:nvPicPr>
        <p:blipFill rotWithShape="1">
          <a:blip r:embed="rId7">
            <a:extLst>
              <a:ext uri="{28A0092B-C50C-407E-A947-70E740481C1C}">
                <a14:useLocalDpi xmlns:a14="http://schemas.microsoft.com/office/drawing/2010/main" val="0"/>
              </a:ext>
            </a:extLst>
          </a:blip>
          <a:srcRect l="63867" t="31771" r="19336" b="37127"/>
          <a:stretch/>
        </p:blipFill>
        <p:spPr bwMode="auto">
          <a:xfrm>
            <a:off x="3576095" y="3469582"/>
            <a:ext cx="1278260" cy="13314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C:\Users\jackiezhy\Desktop\Tango-Emot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8062" y="4882993"/>
            <a:ext cx="727399" cy="7273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5" descr="C:\Users\jackiezhy\Desktop\Tango-Emote-0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88062" y="2663915"/>
            <a:ext cx="727399" cy="7273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C:\Users\jackiezhy\Desktop\Tango-Emote-0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3195" y="4885285"/>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12060" y="2213865"/>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sp>
        <p:nvSpPr>
          <p:cNvPr id="13" name="TextBox 12"/>
          <p:cNvSpPr txBox="1"/>
          <p:nvPr/>
        </p:nvSpPr>
        <p:spPr>
          <a:xfrm>
            <a:off x="1675589" y="4404677"/>
            <a:ext cx="1840440"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Content-aware</a:t>
            </a:r>
            <a:endParaRPr lang="zh-CN" altLang="en-US" sz="1800" dirty="0">
              <a:solidFill>
                <a:srgbClr val="FFFF00"/>
              </a:solidFill>
              <a:latin typeface="Arial Rounded MT Bold" pitchFamily="34" charset="0"/>
            </a:endParaRPr>
          </a:p>
        </p:txBody>
      </p:sp>
      <p:sp>
        <p:nvSpPr>
          <p:cNvPr id="15" name="TextBox 14"/>
          <p:cNvSpPr txBox="1"/>
          <p:nvPr/>
        </p:nvSpPr>
        <p:spPr>
          <a:xfrm>
            <a:off x="4887035" y="4350586"/>
            <a:ext cx="1898468" cy="338554"/>
          </a:xfrm>
          <a:prstGeom prst="rect">
            <a:avLst/>
          </a:prstGeom>
          <a:noFill/>
        </p:spPr>
        <p:txBody>
          <a:bodyPr wrap="none" rtlCol="0">
            <a:spAutoFit/>
          </a:bodyPr>
          <a:lstStyle/>
          <a:p>
            <a:r>
              <a:rPr lang="en-US" altLang="zh-CN" sz="1600" dirty="0" smtClean="0">
                <a:solidFill>
                  <a:srgbClr val="FFFF00"/>
                </a:solidFill>
                <a:latin typeface="Arial Rounded MT Bold" pitchFamily="34" charset="0"/>
              </a:rPr>
              <a:t>Our method(E.S.)</a:t>
            </a:r>
            <a:endParaRPr lang="zh-CN" altLang="en-US" sz="1600" dirty="0">
              <a:solidFill>
                <a:srgbClr val="FFFF00"/>
              </a:solidFill>
              <a:latin typeface="Arial Rounded MT Bold" pitchFamily="34" charset="0"/>
            </a:endParaRPr>
          </a:p>
        </p:txBody>
      </p:sp>
    </p:spTree>
    <p:extLst>
      <p:ext uri="{BB962C8B-B14F-4D97-AF65-F5344CB8AC3E}">
        <p14:creationId xmlns:p14="http://schemas.microsoft.com/office/powerpoint/2010/main" val="271061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Traditional gradient-based cloning can paste a source patch into the target image seamlessly, while ignoring the feature of the target scene.</a:t>
            </a:r>
            <a:endParaRPr lang="en-US" altLang="zh-CN" dirty="0"/>
          </a:p>
        </p:txBody>
      </p:sp>
      <p:sp>
        <p:nvSpPr>
          <p:cNvPr id="336898" name="Rectangle 2"/>
          <p:cNvSpPr>
            <a:spLocks noGrp="1" noChangeArrowheads="1"/>
          </p:cNvSpPr>
          <p:nvPr>
            <p:ph type="title"/>
          </p:nvPr>
        </p:nvSpPr>
        <p:spPr/>
        <p:txBody>
          <a:bodyPr/>
          <a:lstStyle/>
          <a:p>
            <a:r>
              <a:rPr lang="en-US" altLang="zh-CN" dirty="0">
                <a:ea typeface="SimSun" pitchFamily="2" charset="-122"/>
                <a:sym typeface="Wingdings" pitchFamily="2" charset="2"/>
              </a:rPr>
              <a:t>Motivation</a:t>
            </a:r>
            <a:endParaRPr lang="zh-CN" altLang="en-US" dirty="0">
              <a:ea typeface="SimSun" pitchFamily="2" charset="-122"/>
              <a:sym typeface="Wingdings" pitchFamily="2" charset="2"/>
            </a:endParaRPr>
          </a:p>
        </p:txBody>
      </p:sp>
      <p:pic>
        <p:nvPicPr>
          <p:cNvPr id="1035" name="Picture 11" descr="E:\jackiezhy\My_project\project_zju\Qt_Study\mvc_triangle_cpu\MVC_Release_edition\Poisson.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585" y="4233945"/>
            <a:ext cx="3686399" cy="2300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jackiezhy\Desktop\Tango-Emote-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6635" y="4233951"/>
            <a:ext cx="1040254" cy="104025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jackiezhy\paper_dev\CGI2011\My CGI_final\CGI_final_sub\image2-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004" y="4233393"/>
            <a:ext cx="3476057" cy="2300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E:\jackiezhy\paper_dev\CGI2011\My CGI_final\CGI_final_sub\image3-patc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416" y="3373945"/>
            <a:ext cx="2285714" cy="1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2106" y="4239090"/>
            <a:ext cx="1040254" cy="104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46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additive="base">
                                        <p:cTn id="12" dur="500" fill="hold"/>
                                        <p:tgtEl>
                                          <p:spTgt spid="1040"/>
                                        </p:tgtEl>
                                        <p:attrNameLst>
                                          <p:attrName>ppt_x</p:attrName>
                                        </p:attrNameLst>
                                      </p:cBhvr>
                                      <p:tavLst>
                                        <p:tav tm="0">
                                          <p:val>
                                            <p:strVal val="#ppt_x"/>
                                          </p:val>
                                        </p:tav>
                                        <p:tav tm="100000">
                                          <p:val>
                                            <p:strVal val="#ppt_x"/>
                                          </p:val>
                                        </p:tav>
                                      </p:tavLst>
                                    </p:anim>
                                    <p:anim calcmode="lin" valueType="num">
                                      <p:cBhvr additive="base">
                                        <p:cTn id="13" dur="500" fill="hold"/>
                                        <p:tgtEl>
                                          <p:spTgt spid="104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35"/>
                                        </p:tgtEl>
                                        <p:attrNameLst>
                                          <p:attrName>style.visibility</p:attrName>
                                        </p:attrNameLst>
                                      </p:cBhvr>
                                      <p:to>
                                        <p:strVal val="visible"/>
                                      </p:to>
                                    </p:set>
                                    <p:anim calcmode="lin" valueType="num">
                                      <p:cBhvr additive="base">
                                        <p:cTn id="16" dur="500" fill="hold"/>
                                        <p:tgtEl>
                                          <p:spTgt spid="1035"/>
                                        </p:tgtEl>
                                        <p:attrNameLst>
                                          <p:attrName>ppt_x</p:attrName>
                                        </p:attrNameLst>
                                      </p:cBhvr>
                                      <p:tavLst>
                                        <p:tav tm="0">
                                          <p:val>
                                            <p:strVal val="#ppt_x"/>
                                          </p:val>
                                        </p:tav>
                                        <p:tav tm="100000">
                                          <p:val>
                                            <p:strVal val="#ppt_x"/>
                                          </p:val>
                                        </p:tav>
                                      </p:tavLst>
                                    </p:anim>
                                    <p:anim calcmode="lin" valueType="num">
                                      <p:cBhvr additive="base">
                                        <p:cTn id="17" dur="500" fill="hold"/>
                                        <p:tgtEl>
                                          <p:spTgt spid="103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41"/>
                                        </p:tgtEl>
                                        <p:attrNameLst>
                                          <p:attrName>style.visibility</p:attrName>
                                        </p:attrNameLst>
                                      </p:cBhvr>
                                      <p:to>
                                        <p:strVal val="visible"/>
                                      </p:to>
                                    </p:set>
                                    <p:anim calcmode="lin" valueType="num">
                                      <p:cBhvr additive="base">
                                        <p:cTn id="22" dur="500" fill="hold"/>
                                        <p:tgtEl>
                                          <p:spTgt spid="1041"/>
                                        </p:tgtEl>
                                        <p:attrNameLst>
                                          <p:attrName>ppt_x</p:attrName>
                                        </p:attrNameLst>
                                      </p:cBhvr>
                                      <p:tavLst>
                                        <p:tav tm="0">
                                          <p:val>
                                            <p:strVal val="#ppt_x"/>
                                          </p:val>
                                        </p:tav>
                                        <p:tav tm="100000">
                                          <p:val>
                                            <p:strVal val="#ppt_x"/>
                                          </p:val>
                                        </p:tav>
                                      </p:tavLst>
                                    </p:anim>
                                    <p:anim calcmode="lin" valueType="num">
                                      <p:cBhvr additive="base">
                                        <p:cTn id="23" dur="500" fill="hold"/>
                                        <p:tgtEl>
                                          <p:spTgt spid="1041"/>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More results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Picture 2" descr="E:\jackiezhy\paper_dev\CGI2011\My CGI_final\CGI_final_sub\image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645" y="1808820"/>
            <a:ext cx="324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jackiezhy\paper_dev\CGI2011\My CGI_final\CGI_final_sub\image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3167" y="1808820"/>
            <a:ext cx="323366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E:\jackiezhy\paper_dev\CGI2011\My CGI_final\CGI_final_sub\image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005" y="4194085"/>
            <a:ext cx="3240000" cy="216423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jackiezhy\paper_dev\CGI2011\My CGI_final\CGI_final_sub\image5-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4555" y="4195021"/>
            <a:ext cx="3232800" cy="21636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C:\Users\jackiezhy\Desktop\Tango-Emote-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7025" y="2206546"/>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812880" y="1808820"/>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sp>
        <p:nvSpPr>
          <p:cNvPr id="24" name="TextBox 23"/>
          <p:cNvSpPr txBox="1"/>
          <p:nvPr/>
        </p:nvSpPr>
        <p:spPr>
          <a:xfrm>
            <a:off x="2965359" y="6019766"/>
            <a:ext cx="1651286" cy="338554"/>
          </a:xfrm>
          <a:prstGeom prst="rect">
            <a:avLst/>
          </a:prstGeom>
          <a:noFill/>
        </p:spPr>
        <p:txBody>
          <a:bodyPr wrap="none" rtlCol="0">
            <a:spAutoFit/>
          </a:bodyPr>
          <a:lstStyle/>
          <a:p>
            <a:r>
              <a:rPr lang="en-US" altLang="zh-CN" sz="1600" dirty="0" smtClean="0">
                <a:solidFill>
                  <a:srgbClr val="FFFF00"/>
                </a:solidFill>
                <a:latin typeface="Arial Rounded MT Bold" pitchFamily="34" charset="0"/>
              </a:rPr>
              <a:t>Content-aware</a:t>
            </a:r>
            <a:endParaRPr lang="zh-CN" altLang="en-US" sz="1600" dirty="0">
              <a:solidFill>
                <a:srgbClr val="FFFF00"/>
              </a:solidFill>
              <a:latin typeface="Arial Rounded MT Bold" pitchFamily="34" charset="0"/>
            </a:endParaRPr>
          </a:p>
        </p:txBody>
      </p:sp>
      <p:sp>
        <p:nvSpPr>
          <p:cNvPr id="25" name="TextBox 24"/>
          <p:cNvSpPr txBox="1"/>
          <p:nvPr/>
        </p:nvSpPr>
        <p:spPr>
          <a:xfrm>
            <a:off x="6158377" y="6020378"/>
            <a:ext cx="1898468" cy="338554"/>
          </a:xfrm>
          <a:prstGeom prst="rect">
            <a:avLst/>
          </a:prstGeom>
          <a:noFill/>
        </p:spPr>
        <p:txBody>
          <a:bodyPr wrap="none" rtlCol="0">
            <a:spAutoFit/>
          </a:bodyPr>
          <a:lstStyle/>
          <a:p>
            <a:r>
              <a:rPr lang="en-US" altLang="zh-CN" sz="1600" dirty="0" smtClean="0">
                <a:solidFill>
                  <a:srgbClr val="FFFF00"/>
                </a:solidFill>
                <a:latin typeface="Arial Rounded MT Bold" pitchFamily="34" charset="0"/>
              </a:rPr>
              <a:t>Our method(E.S.)</a:t>
            </a:r>
            <a:endParaRPr lang="zh-CN" altLang="en-US" sz="1600" dirty="0">
              <a:solidFill>
                <a:srgbClr val="FFFF00"/>
              </a:solidFill>
              <a:latin typeface="Arial Rounded MT Bold" pitchFamily="34" charset="0"/>
            </a:endParaRPr>
          </a:p>
        </p:txBody>
      </p:sp>
      <p:pic>
        <p:nvPicPr>
          <p:cNvPr id="26" name="Picture 16" descr="C:\Users\jackiezhy\Desktop\Tango-Emote-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9986" y="5241488"/>
            <a:ext cx="727399" cy="727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C:\Users\jackiezhy\Desktop\Tango-Emote-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9606" y="5311891"/>
            <a:ext cx="727399" cy="72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16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33645"/>
            <a:ext cx="6278615" cy="1022350"/>
          </a:xfrm>
        </p:spPr>
        <p:txBody>
          <a:bodyPr/>
          <a:lstStyle/>
          <a:p>
            <a:r>
              <a:rPr lang="en-US" altLang="zh-CN" dirty="0" smtClean="0"/>
              <a:t>MVC-based Hybrid Cloning</a:t>
            </a:r>
            <a:endParaRPr lang="zh-CN" altLang="en-US" dirty="0"/>
          </a:p>
        </p:txBody>
      </p:sp>
      <p:sp>
        <p:nvSpPr>
          <p:cNvPr id="3" name="内容占位符 2"/>
          <p:cNvSpPr>
            <a:spLocks noGrp="1"/>
          </p:cNvSpPr>
          <p:nvPr>
            <p:ph idx="1"/>
          </p:nvPr>
        </p:nvSpPr>
        <p:spPr/>
        <p:txBody>
          <a:bodyPr/>
          <a:lstStyle/>
          <a:p>
            <a:r>
              <a:rPr lang="en-US" altLang="zh-CN" dirty="0" smtClean="0"/>
              <a:t>[Chen et al. 2009] proposed hybrid cloning in sketch2Photo</a:t>
            </a:r>
          </a:p>
          <a:p>
            <a:pPr lvl="1"/>
            <a:r>
              <a:rPr lang="en-US" altLang="zh-CN" dirty="0" smtClean="0"/>
              <a:t>Pixels near the cloning boundary are classified into M</a:t>
            </a:r>
            <a:r>
              <a:rPr lang="en-US" altLang="zh-CN" baseline="-25000" dirty="0" smtClean="0"/>
              <a:t>1</a:t>
            </a:r>
            <a:r>
              <a:rPr lang="en-US" altLang="zh-CN" dirty="0" smtClean="0"/>
              <a:t>(consistent color and texture) and M</a:t>
            </a:r>
            <a:r>
              <a:rPr lang="en-US" altLang="zh-CN" baseline="-25000" dirty="0" smtClean="0"/>
              <a:t>2</a:t>
            </a:r>
            <a:r>
              <a:rPr lang="en-US" altLang="zh-CN" dirty="0" smtClean="0"/>
              <a:t>(inconsistent color and texture)</a:t>
            </a:r>
            <a:endParaRPr lang="zh-CN" altLang="en-US" dirty="0"/>
          </a:p>
        </p:txBody>
      </p:sp>
      <p:pic>
        <p:nvPicPr>
          <p:cNvPr id="5123" name="Picture 3" descr="E:\jackiezhy\paper_dev\CGI2011\My CGI_final\[PPT]CGI2011\a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37" r="9830"/>
          <a:stretch/>
        </p:blipFill>
        <p:spPr bwMode="auto">
          <a:xfrm>
            <a:off x="1601670" y="4364961"/>
            <a:ext cx="2476500" cy="23043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jackiezhy\paper_dev\CGI2011\My CGI_final\[PPT]CGI2011\b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5042" y="4365360"/>
            <a:ext cx="2772293" cy="23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98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MVC-based Hybrid Cloning</a:t>
            </a:r>
            <a:endParaRPr lang="zh-CN" altLang="en-US" dirty="0"/>
          </a:p>
        </p:txBody>
      </p:sp>
      <p:sp>
        <p:nvSpPr>
          <p:cNvPr id="3" name="内容占位符 2"/>
          <p:cNvSpPr>
            <a:spLocks noGrp="1"/>
          </p:cNvSpPr>
          <p:nvPr>
            <p:ph idx="1"/>
          </p:nvPr>
        </p:nvSpPr>
        <p:spPr/>
        <p:txBody>
          <a:bodyPr/>
          <a:lstStyle/>
          <a:p>
            <a:r>
              <a:rPr lang="en-US" altLang="zh-CN" dirty="0" smtClean="0"/>
              <a:t>Image cloning with hybrid boundary</a:t>
            </a:r>
          </a:p>
          <a:p>
            <a:pPr lvl="1"/>
            <a:r>
              <a:rPr lang="en-US" altLang="zh-CN" dirty="0" smtClean="0"/>
              <a:t>Chen et al. calculate the cloning result by solving a Poisson equation with hybrid boundary condition</a:t>
            </a:r>
          </a:p>
          <a:p>
            <a:pPr lvl="2"/>
            <a:r>
              <a:rPr lang="en-US" altLang="zh-CN" dirty="0" smtClean="0"/>
              <a:t>M1 – </a:t>
            </a:r>
            <a:r>
              <a:rPr lang="en-US" altLang="zh-CN" dirty="0" err="1" smtClean="0"/>
              <a:t>Dirichlet</a:t>
            </a:r>
            <a:r>
              <a:rPr lang="en-US" altLang="zh-CN" dirty="0" smtClean="0"/>
              <a:t> boundary condition </a:t>
            </a:r>
          </a:p>
          <a:p>
            <a:pPr lvl="2"/>
            <a:r>
              <a:rPr lang="en-US" altLang="zh-CN" dirty="0" smtClean="0"/>
              <a:t>M2 – Neumann boundary condition</a:t>
            </a:r>
          </a:p>
          <a:p>
            <a:pPr lvl="1"/>
            <a:r>
              <a:rPr lang="en-US" altLang="zh-CN" dirty="0" smtClean="0"/>
              <a:t>However, solving a Poisson equation is time and memory consuming</a:t>
            </a:r>
          </a:p>
          <a:p>
            <a:pPr marL="914400" lvl="2" indent="0">
              <a:buNone/>
            </a:pPr>
            <a:endParaRPr lang="zh-CN" altLang="en-US" b="1" dirty="0"/>
          </a:p>
        </p:txBody>
      </p:sp>
      <mc:AlternateContent xmlns:mc="http://schemas.openxmlformats.org/markup-compatibility/2006" xmlns:a14="http://schemas.microsoft.com/office/drawing/2010/main">
        <mc:Choice Requires="a14">
          <p:sp>
            <p:nvSpPr>
              <p:cNvPr id="4" name="TextBox 3"/>
              <p:cNvSpPr txBox="1"/>
              <p:nvPr/>
            </p:nvSpPr>
            <p:spPr>
              <a:xfrm>
                <a:off x="926595" y="5212278"/>
                <a:ext cx="3780420" cy="461665"/>
              </a:xfrm>
              <a:prstGeom prst="rect">
                <a:avLst/>
              </a:prstGeom>
              <a:noFill/>
            </p:spPr>
            <p:txBody>
              <a:bodyPr wrap="square" rtlCol="0">
                <a:spAutoFit/>
              </a:bodyPr>
              <a:lstStyle/>
              <a:p>
                <a14:m>
                  <m:oMath xmlns:m="http://schemas.openxmlformats.org/officeDocument/2006/math">
                    <m:r>
                      <a:rPr lang="el-GR" altLang="zh-CN" b="0" i="1" smtClean="0">
                        <a:solidFill>
                          <a:srgbClr val="FFFFFF"/>
                        </a:solidFill>
                        <a:latin typeface="Cambria Math"/>
                        <a:ea typeface="Cambria Math"/>
                      </a:rPr>
                      <m:t>𝛥</m:t>
                    </m:r>
                    <m:sSup>
                      <m:sSupPr>
                        <m:ctrlPr>
                          <a:rPr lang="el-GR" altLang="zh-CN" i="1" smtClean="0">
                            <a:solidFill>
                              <a:srgbClr val="FFFFFF"/>
                            </a:solidFill>
                            <a:latin typeface="Cambria Math"/>
                            <a:ea typeface="Cambria Math"/>
                          </a:rPr>
                        </m:ctrlPr>
                      </m:sSupPr>
                      <m:e>
                        <m:r>
                          <a:rPr lang="en-US" altLang="zh-CN" b="0" i="1" smtClean="0">
                            <a:solidFill>
                              <a:srgbClr val="FFFFFF"/>
                            </a:solidFill>
                            <a:latin typeface="Cambria Math"/>
                            <a:ea typeface="Cambria Math"/>
                          </a:rPr>
                          <m:t>𝑓</m:t>
                        </m:r>
                      </m:e>
                      <m:sup>
                        <m:r>
                          <a:rPr lang="en-US" altLang="zh-CN" b="0" i="1" smtClean="0">
                            <a:solidFill>
                              <a:srgbClr val="FFFFFF"/>
                            </a:solidFill>
                            <a:latin typeface="Cambria Math"/>
                            <a:ea typeface="Cambria Math"/>
                          </a:rPr>
                          <m:t>′</m:t>
                        </m:r>
                      </m:sup>
                    </m:sSup>
                    <m:r>
                      <a:rPr lang="en-US" altLang="zh-CN" b="0" i="1" smtClean="0">
                        <a:solidFill>
                          <a:srgbClr val="FFFFFF"/>
                        </a:solidFill>
                        <a:latin typeface="Cambria Math"/>
                        <a:ea typeface="Cambria Math"/>
                      </a:rPr>
                      <m:t>=</m:t>
                    </m:r>
                    <m:r>
                      <a:rPr lang="en-US" altLang="zh-CN" b="0" i="1" smtClean="0">
                        <a:solidFill>
                          <a:srgbClr val="FFFFFF"/>
                        </a:solidFill>
                        <a:latin typeface="Cambria Math"/>
                        <a:ea typeface="Cambria Math"/>
                      </a:rPr>
                      <m:t>𝑑𝑖𝑣</m:t>
                    </m:r>
                    <m:r>
                      <a:rPr lang="en-US" altLang="zh-CN" b="0" i="1" smtClean="0">
                        <a:solidFill>
                          <a:srgbClr val="FFFFFF"/>
                        </a:solidFill>
                        <a:latin typeface="Cambria Math"/>
                        <a:ea typeface="Cambria Math"/>
                      </a:rPr>
                      <m:t> </m:t>
                    </m:r>
                    <m:r>
                      <a:rPr lang="en-US" altLang="zh-CN" b="0" i="1" smtClean="0">
                        <a:solidFill>
                          <a:srgbClr val="FFFFFF"/>
                        </a:solidFill>
                        <a:latin typeface="Cambria Math"/>
                        <a:ea typeface="Cambria Math"/>
                      </a:rPr>
                      <m:t>𝑣</m:t>
                    </m:r>
                    <m:r>
                      <a:rPr lang="en-US" altLang="zh-CN" b="0" i="1" smtClean="0">
                        <a:solidFill>
                          <a:srgbClr val="FFFFFF"/>
                        </a:solidFill>
                        <a:latin typeface="Cambria Math"/>
                        <a:ea typeface="Cambria Math"/>
                      </a:rPr>
                      <m:t> </m:t>
                    </m:r>
                    <m:r>
                      <a:rPr lang="en-US" altLang="zh-CN" b="0" i="1" smtClean="0">
                        <a:solidFill>
                          <a:srgbClr val="FFFFFF"/>
                        </a:solidFill>
                        <a:latin typeface="Cambria Math"/>
                        <a:ea typeface="Cambria Math"/>
                      </a:rPr>
                      <m:t>𝑜𝑣𝑒𝑟</m:t>
                    </m:r>
                    <m:r>
                      <a:rPr lang="en-US" altLang="zh-CN" b="0" i="1" smtClean="0">
                        <a:solidFill>
                          <a:srgbClr val="FFFFFF"/>
                        </a:solidFill>
                        <a:latin typeface="Cambria Math"/>
                        <a:ea typeface="Cambria Math"/>
                      </a:rPr>
                      <m:t> </m:t>
                    </m:r>
                    <m:r>
                      <a:rPr lang="el-GR" altLang="zh-CN" b="0" i="1" smtClean="0">
                        <a:solidFill>
                          <a:srgbClr val="FFFFFF"/>
                        </a:solidFill>
                        <a:latin typeface="Cambria Math"/>
                        <a:ea typeface="Cambria Math"/>
                      </a:rPr>
                      <m:t>𝛺</m:t>
                    </m:r>
                  </m:oMath>
                </a14:m>
                <a:r>
                  <a:rPr lang="en-US" altLang="zh-CN" dirty="0" smtClean="0">
                    <a:solidFill>
                      <a:srgbClr val="FFFFFF"/>
                    </a:solidFill>
                  </a:rPr>
                  <a:t>, with</a:t>
                </a:r>
                <a:endParaRPr lang="zh-CN" altLang="en-US" dirty="0">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26595" y="5212278"/>
                <a:ext cx="3780420" cy="461665"/>
              </a:xfrm>
              <a:prstGeom prst="rect">
                <a:avLst/>
              </a:prstGeom>
              <a:blipFill rotWithShape="1">
                <a:blip r:embed="rId3"/>
                <a:stretch>
                  <a:fillRect l="-323"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46575" y="5814265"/>
                <a:ext cx="5265585" cy="506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l-GR" altLang="zh-CN" i="1" smtClean="0">
                              <a:solidFill>
                                <a:srgbClr val="FFFFFF"/>
                              </a:solidFill>
                              <a:latin typeface="Cambria Math"/>
                              <a:ea typeface="Cambria Math"/>
                            </a:rPr>
                          </m:ctrlPr>
                        </m:sSupPr>
                        <m:e>
                          <m:r>
                            <a:rPr lang="en-US" altLang="zh-CN" b="0" i="1" smtClean="0">
                              <a:solidFill>
                                <a:srgbClr val="FFFFFF"/>
                              </a:solidFill>
                              <a:latin typeface="Cambria Math"/>
                              <a:ea typeface="Cambria Math"/>
                            </a:rPr>
                            <m:t>𝑓</m:t>
                          </m:r>
                        </m:e>
                        <m:sup>
                          <m:r>
                            <a:rPr lang="en-US" altLang="zh-CN" b="0" i="1" smtClean="0">
                              <a:solidFill>
                                <a:srgbClr val="FFFFFF"/>
                              </a:solidFill>
                              <a:latin typeface="Cambria Math"/>
                              <a:ea typeface="Cambria Math"/>
                            </a:rPr>
                            <m:t>′</m:t>
                          </m:r>
                        </m:sup>
                      </m:sSup>
                      <m:sSub>
                        <m:sSubPr>
                          <m:ctrlPr>
                            <a:rPr lang="el-GR" altLang="zh-CN" i="1" smtClean="0">
                              <a:solidFill>
                                <a:srgbClr val="FFFFFF"/>
                              </a:solidFill>
                              <a:latin typeface="Cambria Math"/>
                              <a:ea typeface="Cambria Math"/>
                            </a:rPr>
                          </m:ctrlPr>
                        </m:sSubPr>
                        <m:e>
                          <m:r>
                            <a:rPr lang="en-US" altLang="zh-CN" b="0" i="1" smtClean="0">
                              <a:solidFill>
                                <a:srgbClr val="FFFFFF"/>
                              </a:solidFill>
                              <a:latin typeface="Cambria Math"/>
                              <a:ea typeface="Cambria Math"/>
                            </a:rPr>
                            <m:t>|</m:t>
                          </m:r>
                        </m:e>
                        <m:sub>
                          <m:sSub>
                            <m:sSubPr>
                              <m:ctrlPr>
                                <a:rPr lang="el-GR" altLang="zh-CN" i="1" smtClean="0">
                                  <a:solidFill>
                                    <a:srgbClr val="FFFFFF"/>
                                  </a:solidFill>
                                  <a:latin typeface="Cambria Math"/>
                                  <a:ea typeface="Cambria Math"/>
                                </a:rPr>
                              </m:ctrlPr>
                            </m:sSubPr>
                            <m:e>
                              <m:r>
                                <a:rPr lang="en-US" altLang="zh-CN" b="0" i="1" smtClean="0">
                                  <a:solidFill>
                                    <a:srgbClr val="FFFFFF"/>
                                  </a:solidFill>
                                  <a:latin typeface="Cambria Math"/>
                                  <a:ea typeface="Cambria Math"/>
                                </a:rPr>
                                <m:t>𝑀</m:t>
                              </m:r>
                            </m:e>
                            <m:sub>
                              <m:r>
                                <a:rPr lang="en-US" altLang="zh-CN" b="0" i="1" smtClean="0">
                                  <a:solidFill>
                                    <a:srgbClr val="FFFFFF"/>
                                  </a:solidFill>
                                  <a:latin typeface="Cambria Math"/>
                                  <a:ea typeface="Cambria Math"/>
                                </a:rPr>
                                <m:t>1</m:t>
                              </m:r>
                            </m:sub>
                          </m:sSub>
                          <m:r>
                            <a:rPr lang="en-US" altLang="zh-CN" i="1">
                              <a:solidFill>
                                <a:srgbClr val="FFFFFF"/>
                              </a:solidFill>
                              <a:latin typeface="Cambria Math"/>
                              <a:ea typeface="Cambria Math"/>
                            </a:rPr>
                            <m:t>∩</m:t>
                          </m:r>
                          <m:r>
                            <a:rPr lang="zh-CN" altLang="en-US" i="1">
                              <a:solidFill>
                                <a:srgbClr val="FFFFFF"/>
                              </a:solidFill>
                              <a:latin typeface="Cambria Math"/>
                              <a:ea typeface="Cambria Math"/>
                            </a:rPr>
                            <m:t>𝜕</m:t>
                          </m:r>
                          <m:r>
                            <m:rPr>
                              <m:sty m:val="p"/>
                            </m:rPr>
                            <a:rPr lang="el-GR" altLang="zh-CN" i="1">
                              <a:solidFill>
                                <a:srgbClr val="FFFFFF"/>
                              </a:solidFill>
                              <a:latin typeface="Cambria Math"/>
                              <a:ea typeface="Cambria Math"/>
                            </a:rPr>
                            <m:t>Ω</m:t>
                          </m:r>
                        </m:sub>
                      </m:sSub>
                      <m:r>
                        <a:rPr lang="en-US" altLang="zh-CN" b="0" i="1" smtClean="0">
                          <a:solidFill>
                            <a:srgbClr val="FFFFFF"/>
                          </a:solidFill>
                          <a:latin typeface="Cambria Math"/>
                          <a:ea typeface="Cambria Math"/>
                        </a:rPr>
                        <m:t>=</m:t>
                      </m:r>
                      <m:sSup>
                        <m:sSupPr>
                          <m:ctrlPr>
                            <a:rPr lang="en-US" altLang="zh-CN" b="0" i="1" smtClean="0">
                              <a:solidFill>
                                <a:srgbClr val="FFFFFF"/>
                              </a:solidFill>
                              <a:latin typeface="Cambria Math"/>
                              <a:ea typeface="Cambria Math"/>
                            </a:rPr>
                          </m:ctrlPr>
                        </m:sSupPr>
                        <m:e>
                          <m:r>
                            <a:rPr lang="en-US" altLang="zh-CN" b="0" i="1" smtClean="0">
                              <a:solidFill>
                                <a:srgbClr val="FFFFFF"/>
                              </a:solidFill>
                              <a:latin typeface="Cambria Math"/>
                              <a:ea typeface="Cambria Math"/>
                            </a:rPr>
                            <m:t>𝑓</m:t>
                          </m:r>
                        </m:e>
                        <m:sup>
                          <m:r>
                            <a:rPr lang="en-US" altLang="zh-CN" b="0" i="1" smtClean="0">
                              <a:solidFill>
                                <a:srgbClr val="FFFFFF"/>
                              </a:solidFill>
                              <a:latin typeface="Cambria Math"/>
                              <a:ea typeface="Cambria Math"/>
                            </a:rPr>
                            <m:t>𝑡</m:t>
                          </m:r>
                        </m:sup>
                      </m:sSup>
                      <m:r>
                        <a:rPr lang="en-US" altLang="zh-CN" b="0" i="1" smtClean="0">
                          <a:solidFill>
                            <a:srgbClr val="FFFFFF"/>
                          </a:solidFill>
                          <a:latin typeface="Cambria Math"/>
                          <a:ea typeface="Cambria Math"/>
                        </a:rPr>
                        <m:t> </m:t>
                      </m:r>
                      <m:r>
                        <a:rPr lang="en-US" altLang="zh-CN" b="0" i="1" smtClean="0">
                          <a:solidFill>
                            <a:srgbClr val="FFFFFF"/>
                          </a:solidFill>
                          <a:latin typeface="Cambria Math"/>
                          <a:ea typeface="Cambria Math"/>
                        </a:rPr>
                        <m:t>𝑎𝑛𝑑</m:t>
                      </m:r>
                      <m:r>
                        <a:rPr lang="en-US" altLang="zh-CN" b="0" i="1" smtClean="0">
                          <a:solidFill>
                            <a:srgbClr val="FFFFFF"/>
                          </a:solidFill>
                          <a:latin typeface="Cambria Math"/>
                          <a:ea typeface="Cambria Math"/>
                        </a:rPr>
                        <m:t> </m:t>
                      </m:r>
                      <m:r>
                        <a:rPr lang="en-US" altLang="zh-CN" b="0" i="1" smtClean="0">
                          <a:solidFill>
                            <a:srgbClr val="FFFFFF"/>
                          </a:solidFill>
                          <a:latin typeface="Cambria Math"/>
                          <a:ea typeface="Cambria Math"/>
                        </a:rPr>
                        <m:t>𝛻</m:t>
                      </m:r>
                      <m:sSup>
                        <m:sSupPr>
                          <m:ctrlPr>
                            <a:rPr lang="en-US" altLang="zh-CN" b="0" i="1" smtClean="0">
                              <a:solidFill>
                                <a:srgbClr val="FFFFFF"/>
                              </a:solidFill>
                              <a:latin typeface="Cambria Math"/>
                              <a:ea typeface="Cambria Math"/>
                            </a:rPr>
                          </m:ctrlPr>
                        </m:sSupPr>
                        <m:e>
                          <m:r>
                            <a:rPr lang="en-US" altLang="zh-CN" b="0" i="1" smtClean="0">
                              <a:solidFill>
                                <a:srgbClr val="FFFFFF"/>
                              </a:solidFill>
                              <a:latin typeface="Cambria Math"/>
                              <a:ea typeface="Cambria Math"/>
                            </a:rPr>
                            <m:t>𝑓</m:t>
                          </m:r>
                        </m:e>
                        <m:sup>
                          <m:r>
                            <a:rPr lang="en-US" altLang="zh-CN" b="0" i="1" smtClean="0">
                              <a:solidFill>
                                <a:srgbClr val="FFFFFF"/>
                              </a:solidFill>
                              <a:latin typeface="Cambria Math"/>
                              <a:ea typeface="Cambria Math"/>
                            </a:rPr>
                            <m:t>′</m:t>
                          </m:r>
                        </m:sup>
                      </m:sSup>
                      <m:sSub>
                        <m:sSubPr>
                          <m:ctrlPr>
                            <a:rPr lang="en-US" altLang="zh-CN" b="0" i="1" smtClean="0">
                              <a:solidFill>
                                <a:srgbClr val="FFFFFF"/>
                              </a:solidFill>
                              <a:latin typeface="Cambria Math"/>
                              <a:ea typeface="Cambria Math"/>
                            </a:rPr>
                          </m:ctrlPr>
                        </m:sSubPr>
                        <m:e>
                          <m:r>
                            <a:rPr lang="en-US" altLang="zh-CN" b="0" i="1" smtClean="0">
                              <a:solidFill>
                                <a:srgbClr val="FFFFFF"/>
                              </a:solidFill>
                              <a:latin typeface="Cambria Math"/>
                              <a:ea typeface="Cambria Math"/>
                            </a:rPr>
                            <m:t>|</m:t>
                          </m:r>
                        </m:e>
                        <m:sub>
                          <m:sSub>
                            <m:sSubPr>
                              <m:ctrlPr>
                                <a:rPr lang="en-US" altLang="zh-CN" b="0" i="1" smtClean="0">
                                  <a:solidFill>
                                    <a:srgbClr val="FFFFFF"/>
                                  </a:solidFill>
                                  <a:latin typeface="Cambria Math"/>
                                  <a:ea typeface="Cambria Math"/>
                                </a:rPr>
                              </m:ctrlPr>
                            </m:sSubPr>
                            <m:e>
                              <m:r>
                                <a:rPr lang="en-US" altLang="zh-CN" b="0" i="1" smtClean="0">
                                  <a:solidFill>
                                    <a:srgbClr val="FFFFFF"/>
                                  </a:solidFill>
                                  <a:latin typeface="Cambria Math"/>
                                  <a:ea typeface="Cambria Math"/>
                                </a:rPr>
                                <m:t>𝑀</m:t>
                              </m:r>
                            </m:e>
                            <m:sub>
                              <m:r>
                                <a:rPr lang="en-US" altLang="zh-CN" b="0" i="1" smtClean="0">
                                  <a:solidFill>
                                    <a:srgbClr val="FFFFFF"/>
                                  </a:solidFill>
                                  <a:latin typeface="Cambria Math"/>
                                  <a:ea typeface="Cambria Math"/>
                                </a:rPr>
                                <m:t>2</m:t>
                              </m:r>
                            </m:sub>
                          </m:sSub>
                          <m:r>
                            <a:rPr lang="en-US" altLang="zh-CN" i="1">
                              <a:solidFill>
                                <a:srgbClr val="FFFFFF"/>
                              </a:solidFill>
                              <a:latin typeface="Cambria Math"/>
                              <a:ea typeface="Cambria Math"/>
                            </a:rPr>
                            <m:t>∩</m:t>
                          </m:r>
                          <m:r>
                            <a:rPr lang="zh-CN" altLang="en-US" i="1">
                              <a:solidFill>
                                <a:srgbClr val="FFFFFF"/>
                              </a:solidFill>
                              <a:latin typeface="Cambria Math"/>
                              <a:ea typeface="Cambria Math"/>
                            </a:rPr>
                            <m:t>𝜕</m:t>
                          </m:r>
                          <m:r>
                            <m:rPr>
                              <m:sty m:val="p"/>
                            </m:rPr>
                            <a:rPr lang="el-GR" altLang="zh-CN" i="1">
                              <a:solidFill>
                                <a:srgbClr val="FFFFFF"/>
                              </a:solidFill>
                              <a:latin typeface="Cambria Math"/>
                              <a:ea typeface="Cambria Math"/>
                            </a:rPr>
                            <m:t>Ω</m:t>
                          </m:r>
                        </m:sub>
                      </m:sSub>
                      <m:r>
                        <a:rPr lang="en-US" altLang="zh-CN" b="0" i="0" smtClean="0">
                          <a:solidFill>
                            <a:srgbClr val="FFFFFF"/>
                          </a:solidFill>
                          <a:latin typeface="Cambria Math"/>
                          <a:ea typeface="Cambria Math"/>
                        </a:rPr>
                        <m:t>=</m:t>
                      </m:r>
                      <m:r>
                        <a:rPr lang="en-US" altLang="zh-CN" b="0" i="1" smtClean="0">
                          <a:solidFill>
                            <a:srgbClr val="FFFFFF"/>
                          </a:solidFill>
                          <a:latin typeface="Cambria Math"/>
                          <a:ea typeface="Cambria Math"/>
                        </a:rPr>
                        <m:t>𝛻</m:t>
                      </m:r>
                      <m:sSubSup>
                        <m:sSubSupPr>
                          <m:ctrlPr>
                            <a:rPr lang="en-US" altLang="zh-CN" b="0" i="1" smtClean="0">
                              <a:solidFill>
                                <a:srgbClr val="FFFFFF"/>
                              </a:solidFill>
                              <a:latin typeface="Cambria Math"/>
                              <a:ea typeface="Cambria Math"/>
                            </a:rPr>
                          </m:ctrlPr>
                        </m:sSubSupPr>
                        <m:e>
                          <m:r>
                            <a:rPr lang="en-US" altLang="zh-CN" b="0" i="1" smtClean="0">
                              <a:solidFill>
                                <a:srgbClr val="FFFFFF"/>
                              </a:solidFill>
                              <a:latin typeface="Cambria Math"/>
                              <a:ea typeface="Cambria Math"/>
                            </a:rPr>
                            <m:t>𝑓</m:t>
                          </m:r>
                        </m:e>
                        <m:sub>
                          <m:r>
                            <a:rPr lang="en-US" altLang="zh-CN" b="0" i="1" smtClean="0">
                              <a:solidFill>
                                <a:srgbClr val="FFFFFF"/>
                              </a:solidFill>
                              <a:latin typeface="Cambria Math"/>
                              <a:ea typeface="Cambria Math"/>
                            </a:rPr>
                            <m:t>𝑓</m:t>
                          </m:r>
                        </m:sub>
                        <m:sup>
                          <m:r>
                            <a:rPr lang="en-US" altLang="zh-CN" b="0" i="1" smtClean="0">
                              <a:solidFill>
                                <a:srgbClr val="FFFFFF"/>
                              </a:solidFill>
                              <a:latin typeface="Cambria Math"/>
                              <a:ea typeface="Cambria Math"/>
                            </a:rPr>
                            <m:t>𝑠</m:t>
                          </m:r>
                        </m:sup>
                      </m:sSubSup>
                    </m:oMath>
                  </m:oMathPara>
                </a14:m>
                <a:endParaRPr lang="zh-CN" altLang="en-US"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46575" y="5814265"/>
                <a:ext cx="5265585" cy="506677"/>
              </a:xfrm>
              <a:prstGeom prst="rect">
                <a:avLst/>
              </a:prstGeom>
              <a:blipFill rotWithShape="1">
                <a:blip r:embed="rId4"/>
                <a:stretch>
                  <a:fillRect b="-10843"/>
                </a:stretch>
              </a:blipFill>
            </p:spPr>
            <p:txBody>
              <a:bodyPr/>
              <a:lstStyle/>
              <a:p>
                <a:r>
                  <a:rPr lang="zh-CN" altLang="en-US">
                    <a:noFill/>
                  </a:rPr>
                  <a:t> </a:t>
                </a:r>
              </a:p>
            </p:txBody>
          </p:sp>
        </mc:Fallback>
      </mc:AlternateContent>
      <p:pic>
        <p:nvPicPr>
          <p:cNvPr id="6" name="Picture 6" descr="E:\jackiezhy\paper_dev\CGI2011\My CGI_final\[PPT]CGI2011\b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4671556"/>
            <a:ext cx="2412253" cy="200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76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MVC-based Hybrid Cloning</a:t>
            </a:r>
            <a:endParaRPr lang="zh-CN" altLang="en-US" dirty="0"/>
          </a:p>
        </p:txBody>
      </p:sp>
      <p:sp>
        <p:nvSpPr>
          <p:cNvPr id="3" name="内容占位符 2"/>
          <p:cNvSpPr>
            <a:spLocks noGrp="1"/>
          </p:cNvSpPr>
          <p:nvPr>
            <p:ph idx="1"/>
          </p:nvPr>
        </p:nvSpPr>
        <p:spPr/>
        <p:txBody>
          <a:bodyPr/>
          <a:lstStyle/>
          <a:p>
            <a:r>
              <a:rPr lang="en-US" altLang="zh-CN" sz="2400" dirty="0" smtClean="0"/>
              <a:t>Convert Poisson equation into </a:t>
            </a:r>
            <a:r>
              <a:rPr lang="en-US" altLang="zh-CN" sz="2400" dirty="0" err="1" smtClean="0"/>
              <a:t>Laplacian</a:t>
            </a:r>
            <a:r>
              <a:rPr lang="en-US" altLang="zh-CN" sz="2400" dirty="0" smtClean="0"/>
              <a:t> equation</a:t>
            </a:r>
          </a:p>
          <a:p>
            <a:endParaRPr lang="en-US" altLang="zh-CN" sz="2400" dirty="0" smtClean="0"/>
          </a:p>
          <a:p>
            <a:pPr lvl="1"/>
            <a:endParaRPr lang="en-US" altLang="zh-CN" sz="2800" dirty="0">
              <a:latin typeface="+mn-lt"/>
              <a:ea typeface="+mn-ea"/>
              <a:cs typeface="+mn-cs"/>
            </a:endParaRPr>
          </a:p>
          <a:p>
            <a:pPr lvl="1"/>
            <a:endParaRPr lang="en-US" altLang="zh-CN" dirty="0" smtClean="0"/>
          </a:p>
          <a:p>
            <a:pPr lvl="1"/>
            <a:endParaRPr lang="en-US" altLang="zh-CN" dirty="0"/>
          </a:p>
          <a:p>
            <a:pPr lvl="1"/>
            <a:endParaRPr lang="en-US" altLang="zh-CN" dirty="0" smtClean="0"/>
          </a:p>
          <a:p>
            <a:pPr lvl="1"/>
            <a:endParaRPr lang="en-US" altLang="zh-CN" dirty="0"/>
          </a:p>
          <a:p>
            <a:r>
              <a:rPr lang="en-US" altLang="zh-CN" dirty="0" smtClean="0"/>
              <a:t>Calculate the pixel values of target image on the Neumann boundary</a:t>
            </a:r>
          </a:p>
          <a:p>
            <a:pPr lvl="1"/>
            <a:endParaRPr lang="en-US" altLang="zh-CN" dirty="0" smtClean="0"/>
          </a:p>
          <a:p>
            <a:pPr lvl="1"/>
            <a:endParaRPr lang="en-US" altLang="zh-CN" dirty="0"/>
          </a:p>
          <a:p>
            <a:pPr lvl="1"/>
            <a:endParaRPr lang="en-US" altLang="zh-CN" dirty="0" smtClean="0"/>
          </a:p>
          <a:p>
            <a:pPr marL="914400" lvl="2" indent="0">
              <a:buNone/>
            </a:pPr>
            <a:endParaRPr lang="zh-CN" altLang="en-US" b="1" dirty="0"/>
          </a:p>
        </p:txBody>
      </p:sp>
      <mc:AlternateContent xmlns:mc="http://schemas.openxmlformats.org/markup-compatibility/2006" xmlns:a14="http://schemas.microsoft.com/office/drawing/2010/main">
        <mc:Choice Requires="a14">
          <p:sp>
            <p:nvSpPr>
              <p:cNvPr id="7" name="TextBox 6"/>
              <p:cNvSpPr txBox="1"/>
              <p:nvPr/>
            </p:nvSpPr>
            <p:spPr>
              <a:xfrm>
                <a:off x="770670" y="2393885"/>
                <a:ext cx="1648720"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FFFF"/>
                              </a:solidFill>
                              <a:latin typeface="Cambria Math"/>
                            </a:rPr>
                          </m:ctrlPr>
                        </m:sSupPr>
                        <m:e>
                          <m:r>
                            <a:rPr lang="en-US" altLang="zh-CN" b="0" i="1" smtClean="0">
                              <a:solidFill>
                                <a:srgbClr val="FFFFFF"/>
                              </a:solidFill>
                              <a:latin typeface="Cambria Math"/>
                            </a:rPr>
                            <m:t>𝑓</m:t>
                          </m:r>
                        </m:e>
                        <m:sup>
                          <m:r>
                            <a:rPr lang="en-US" altLang="zh-CN" b="0" i="1" smtClean="0">
                              <a:solidFill>
                                <a:srgbClr val="FFFFFF"/>
                              </a:solidFill>
                              <a:latin typeface="Cambria Math"/>
                            </a:rPr>
                            <m:t>′</m:t>
                          </m:r>
                        </m:sup>
                      </m:sSup>
                      <m:r>
                        <a:rPr lang="en-US" altLang="zh-CN" b="0" i="0" smtClean="0">
                          <a:solidFill>
                            <a:srgbClr val="FFFFFF"/>
                          </a:solidFill>
                          <a:latin typeface="Cambria Math"/>
                        </a:rPr>
                        <m:t>=</m:t>
                      </m:r>
                      <m:r>
                        <m:rPr>
                          <m:sty m:val="p"/>
                        </m:rPr>
                        <a:rPr lang="en-US" altLang="zh-CN" b="0" i="0" smtClean="0">
                          <a:solidFill>
                            <a:srgbClr val="FFFFFF"/>
                          </a:solidFill>
                          <a:latin typeface="Cambria Math"/>
                        </a:rPr>
                        <m:t>g</m:t>
                      </m:r>
                      <m:r>
                        <a:rPr lang="en-US" altLang="zh-CN" b="0" i="0" smtClean="0">
                          <a:solidFill>
                            <a:srgbClr val="FFFFFF"/>
                          </a:solidFill>
                          <a:latin typeface="Cambria Math"/>
                        </a:rPr>
                        <m:t>+</m:t>
                      </m:r>
                      <m:acc>
                        <m:accPr>
                          <m:chr m:val="̃"/>
                          <m:ctrlPr>
                            <a:rPr lang="en-US" altLang="zh-CN" b="0" i="1" smtClean="0">
                              <a:solidFill>
                                <a:srgbClr val="FFFFFF"/>
                              </a:solidFill>
                              <a:latin typeface="Cambria Math"/>
                            </a:rPr>
                          </m:ctrlPr>
                        </m:accPr>
                        <m:e>
                          <m:r>
                            <a:rPr lang="en-US" altLang="zh-CN" b="0" i="1" smtClean="0">
                              <a:solidFill>
                                <a:srgbClr val="FFFFFF"/>
                              </a:solidFill>
                              <a:latin typeface="Cambria Math"/>
                            </a:rPr>
                            <m:t>𝑓</m:t>
                          </m:r>
                        </m:e>
                      </m:acc>
                    </m:oMath>
                  </m:oMathPara>
                </a14:m>
                <a:endParaRPr lang="zh-CN" altLang="en-US" dirty="0">
                  <a:solidFill>
                    <a:srgbClr val="FFFFFF"/>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70670" y="2393885"/>
                <a:ext cx="1648720" cy="47743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60950" y="3654025"/>
                <a:ext cx="5163785" cy="517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0" i="1" smtClean="0">
                              <a:solidFill>
                                <a:srgbClr val="FFFFFF"/>
                              </a:solidFill>
                              <a:latin typeface="Cambria Math"/>
                            </a:rPr>
                          </m:ctrlPr>
                        </m:accPr>
                        <m:e>
                          <m:r>
                            <a:rPr lang="en-US" altLang="zh-CN" b="0" i="1" smtClean="0">
                              <a:solidFill>
                                <a:srgbClr val="FFFFFF"/>
                              </a:solidFill>
                              <a:latin typeface="Cambria Math"/>
                            </a:rPr>
                            <m:t>𝑓</m:t>
                          </m:r>
                        </m:e>
                      </m:acc>
                      <m:sSub>
                        <m:sSubPr>
                          <m:ctrlPr>
                            <a:rPr lang="en-US" altLang="zh-CN" i="1" smtClean="0">
                              <a:solidFill>
                                <a:srgbClr val="FFFFFF"/>
                              </a:solidFill>
                              <a:latin typeface="Cambria Math"/>
                            </a:rPr>
                          </m:ctrlPr>
                        </m:sSubPr>
                        <m:e>
                          <m:r>
                            <a:rPr lang="en-US" altLang="zh-CN" b="0" i="1" smtClean="0">
                              <a:solidFill>
                                <a:srgbClr val="FFFFFF"/>
                              </a:solidFill>
                              <a:latin typeface="Cambria Math"/>
                            </a:rPr>
                            <m:t>|</m:t>
                          </m:r>
                        </m:e>
                        <m:sub>
                          <m:sSub>
                            <m:sSubPr>
                              <m:ctrlPr>
                                <a:rPr lang="en-US" altLang="zh-CN" i="1">
                                  <a:solidFill>
                                    <a:srgbClr val="FFFFFF"/>
                                  </a:solidFill>
                                  <a:latin typeface="Cambria Math"/>
                                  <a:ea typeface="Cambria Math"/>
                                </a:rPr>
                              </m:ctrlPr>
                            </m:sSubPr>
                            <m:e>
                              <m:r>
                                <a:rPr lang="en-US" altLang="zh-CN" i="1">
                                  <a:solidFill>
                                    <a:srgbClr val="FFFFFF"/>
                                  </a:solidFill>
                                  <a:latin typeface="Cambria Math"/>
                                  <a:ea typeface="Cambria Math"/>
                                </a:rPr>
                                <m:t>𝑀</m:t>
                              </m:r>
                            </m:e>
                            <m:sub>
                              <m:r>
                                <a:rPr lang="en-US" altLang="zh-CN" i="1">
                                  <a:solidFill>
                                    <a:srgbClr val="FFFFFF"/>
                                  </a:solidFill>
                                  <a:latin typeface="Cambria Math"/>
                                  <a:ea typeface="Cambria Math"/>
                                </a:rPr>
                                <m:t>1</m:t>
                              </m:r>
                            </m:sub>
                          </m:sSub>
                          <m:r>
                            <m:rPr>
                              <m:brk m:alnAt="7"/>
                            </m:rPr>
                            <a:rPr lang="en-US" altLang="zh-CN" i="1">
                              <a:solidFill>
                                <a:srgbClr val="FFFFFF"/>
                              </a:solidFill>
                              <a:latin typeface="Cambria Math"/>
                              <a:ea typeface="Cambria Math"/>
                            </a:rPr>
                            <m:t>∩</m:t>
                          </m:r>
                          <m:r>
                            <a:rPr lang="zh-CN" altLang="en-US" i="1">
                              <a:solidFill>
                                <a:srgbClr val="FFFFFF"/>
                              </a:solidFill>
                              <a:latin typeface="Cambria Math"/>
                              <a:ea typeface="Cambria Math"/>
                            </a:rPr>
                            <m:t>𝜕</m:t>
                          </m:r>
                          <m:r>
                            <m:rPr>
                              <m:sty m:val="p"/>
                            </m:rPr>
                            <a:rPr lang="el-GR" altLang="zh-CN" i="1">
                              <a:solidFill>
                                <a:srgbClr val="FFFFFF"/>
                              </a:solidFill>
                              <a:latin typeface="Cambria Math"/>
                              <a:ea typeface="Cambria Math"/>
                            </a:rPr>
                            <m:t>Ω</m:t>
                          </m:r>
                        </m:sub>
                      </m:sSub>
                      <m:r>
                        <a:rPr lang="en-US" altLang="zh-CN" b="0" i="0" smtClean="0">
                          <a:solidFill>
                            <a:srgbClr val="FFFFFF"/>
                          </a:solidFill>
                          <a:latin typeface="Cambria Math"/>
                        </a:rPr>
                        <m:t>=</m:t>
                      </m:r>
                      <m:sSup>
                        <m:sSupPr>
                          <m:ctrlPr>
                            <a:rPr lang="en-US" altLang="zh-CN" b="0" i="1" smtClean="0">
                              <a:solidFill>
                                <a:srgbClr val="FFFFFF"/>
                              </a:solidFill>
                              <a:latin typeface="Cambria Math"/>
                            </a:rPr>
                          </m:ctrlPr>
                        </m:sSupPr>
                        <m:e>
                          <m:r>
                            <a:rPr lang="en-US" altLang="zh-CN" b="0" i="1" smtClean="0">
                              <a:solidFill>
                                <a:srgbClr val="FFFFFF"/>
                              </a:solidFill>
                              <a:latin typeface="Cambria Math"/>
                            </a:rPr>
                            <m:t>𝑓</m:t>
                          </m:r>
                        </m:e>
                        <m:sup>
                          <m:r>
                            <a:rPr lang="en-US" altLang="zh-CN" b="0" i="1" smtClean="0">
                              <a:solidFill>
                                <a:srgbClr val="FFFFFF"/>
                              </a:solidFill>
                              <a:latin typeface="Cambria Math"/>
                            </a:rPr>
                            <m:t>𝑡</m:t>
                          </m:r>
                        </m:sup>
                      </m:sSup>
                      <m:r>
                        <a:rPr lang="en-US" altLang="zh-CN" b="0" i="1" smtClean="0">
                          <a:solidFill>
                            <a:srgbClr val="FFFFFF"/>
                          </a:solidFill>
                          <a:latin typeface="Cambria Math"/>
                        </a:rPr>
                        <m:t>−</m:t>
                      </m:r>
                      <m:r>
                        <a:rPr lang="en-US" altLang="zh-CN" b="0" i="1" smtClean="0">
                          <a:solidFill>
                            <a:srgbClr val="FFFFFF"/>
                          </a:solidFill>
                          <a:latin typeface="Cambria Math"/>
                        </a:rPr>
                        <m:t>𝑔</m:t>
                      </m:r>
                      <m:r>
                        <a:rPr lang="en-US" altLang="zh-CN" b="0" i="0" smtClean="0">
                          <a:solidFill>
                            <a:srgbClr val="FFFFFF"/>
                          </a:solidFill>
                          <a:latin typeface="Cambria Math"/>
                        </a:rPr>
                        <m:t>  </m:t>
                      </m:r>
                      <m:r>
                        <m:rPr>
                          <m:sty m:val="p"/>
                        </m:rPr>
                        <a:rPr lang="en-US" altLang="zh-CN" b="0" i="0" smtClean="0">
                          <a:solidFill>
                            <a:srgbClr val="FFFFFF"/>
                          </a:solidFill>
                          <a:latin typeface="Cambria Math"/>
                        </a:rPr>
                        <m:t>and</m:t>
                      </m:r>
                      <m:r>
                        <a:rPr lang="en-US" altLang="zh-CN" b="0" i="0" smtClean="0">
                          <a:solidFill>
                            <a:srgbClr val="FFFFFF"/>
                          </a:solidFill>
                          <a:latin typeface="Cambria Math"/>
                        </a:rPr>
                        <m:t>  </m:t>
                      </m:r>
                      <m:r>
                        <a:rPr lang="en-US" altLang="zh-CN" b="0" i="1" smtClean="0">
                          <a:solidFill>
                            <a:srgbClr val="FFFFFF"/>
                          </a:solidFill>
                          <a:latin typeface="Cambria Math"/>
                          <a:ea typeface="Cambria Math"/>
                        </a:rPr>
                        <m:t>𝛻</m:t>
                      </m:r>
                      <m:acc>
                        <m:accPr>
                          <m:chr m:val="̃"/>
                          <m:ctrlPr>
                            <a:rPr lang="en-US" altLang="zh-CN" i="1">
                              <a:solidFill>
                                <a:srgbClr val="FFFFFF"/>
                              </a:solidFill>
                              <a:latin typeface="Cambria Math"/>
                            </a:rPr>
                          </m:ctrlPr>
                        </m:accPr>
                        <m:e>
                          <m:r>
                            <a:rPr lang="en-US" altLang="zh-CN" i="1">
                              <a:solidFill>
                                <a:srgbClr val="FFFFFF"/>
                              </a:solidFill>
                              <a:latin typeface="Cambria Math"/>
                            </a:rPr>
                            <m:t>𝑓</m:t>
                          </m:r>
                        </m:e>
                      </m:acc>
                      <m:sSub>
                        <m:sSubPr>
                          <m:ctrlPr>
                            <a:rPr lang="en-US" altLang="zh-CN" b="0" i="1" smtClean="0">
                              <a:solidFill>
                                <a:srgbClr val="FFFFFF"/>
                              </a:solidFill>
                              <a:latin typeface="Cambria Math"/>
                            </a:rPr>
                          </m:ctrlPr>
                        </m:sSubPr>
                        <m:e>
                          <m:r>
                            <a:rPr lang="en-US" altLang="zh-CN" b="0" i="1" smtClean="0">
                              <a:solidFill>
                                <a:srgbClr val="FFFFFF"/>
                              </a:solidFill>
                              <a:latin typeface="Cambria Math"/>
                            </a:rPr>
                            <m:t>|</m:t>
                          </m:r>
                        </m:e>
                        <m:sub>
                          <m:sSub>
                            <m:sSubPr>
                              <m:ctrlPr>
                                <a:rPr lang="en-US" altLang="zh-CN" b="0" i="1" smtClean="0">
                                  <a:solidFill>
                                    <a:srgbClr val="FFFFFF"/>
                                  </a:solidFill>
                                  <a:latin typeface="Cambria Math"/>
                                </a:rPr>
                              </m:ctrlPr>
                            </m:sSubPr>
                            <m:e>
                              <m:r>
                                <a:rPr lang="en-US" altLang="zh-CN" b="0" i="1" smtClean="0">
                                  <a:solidFill>
                                    <a:srgbClr val="FFFFFF"/>
                                  </a:solidFill>
                                  <a:latin typeface="Cambria Math"/>
                                </a:rPr>
                                <m:t>𝑀</m:t>
                              </m:r>
                            </m:e>
                            <m:sub>
                              <m:r>
                                <a:rPr lang="en-US" altLang="zh-CN" b="0" i="1" smtClean="0">
                                  <a:solidFill>
                                    <a:srgbClr val="FFFFFF"/>
                                  </a:solidFill>
                                  <a:latin typeface="Cambria Math"/>
                                </a:rPr>
                                <m:t>2</m:t>
                              </m:r>
                            </m:sub>
                          </m:sSub>
                          <m:r>
                            <m:rPr>
                              <m:brk m:alnAt="7"/>
                            </m:rPr>
                            <a:rPr lang="en-US" altLang="zh-CN" i="1">
                              <a:solidFill>
                                <a:srgbClr val="FFFFFF"/>
                              </a:solidFill>
                              <a:latin typeface="Cambria Math"/>
                              <a:ea typeface="Cambria Math"/>
                            </a:rPr>
                            <m:t>∩</m:t>
                          </m:r>
                          <m:r>
                            <a:rPr lang="zh-CN" altLang="en-US" i="1">
                              <a:solidFill>
                                <a:srgbClr val="FFFFFF"/>
                              </a:solidFill>
                              <a:latin typeface="Cambria Math"/>
                              <a:ea typeface="Cambria Math"/>
                            </a:rPr>
                            <m:t>𝜕</m:t>
                          </m:r>
                          <m:r>
                            <m:rPr>
                              <m:sty m:val="p"/>
                            </m:rPr>
                            <a:rPr lang="el-GR" altLang="zh-CN" i="1">
                              <a:solidFill>
                                <a:srgbClr val="FFFFFF"/>
                              </a:solidFill>
                              <a:latin typeface="Cambria Math"/>
                              <a:ea typeface="Cambria Math"/>
                            </a:rPr>
                            <m:t>Ω</m:t>
                          </m:r>
                        </m:sub>
                      </m:sSub>
                      <m:r>
                        <a:rPr lang="en-US" altLang="zh-CN" b="0" i="1" smtClean="0">
                          <a:solidFill>
                            <a:srgbClr val="FFFFFF"/>
                          </a:solidFill>
                          <a:latin typeface="Cambria Math"/>
                        </a:rPr>
                        <m:t>=0</m:t>
                      </m:r>
                    </m:oMath>
                  </m:oMathPara>
                </a14:m>
                <a:endParaRPr lang="zh-CN" altLang="en-US" dirty="0">
                  <a:solidFill>
                    <a:srgbClr val="FFFFFF"/>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60950" y="3654025"/>
                <a:ext cx="5163785" cy="517706"/>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0950" y="2992759"/>
                <a:ext cx="2832121"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FFFF"/>
                          </a:solidFill>
                          <a:latin typeface="Cambria Math"/>
                          <a:ea typeface="Cambria Math"/>
                        </a:rPr>
                        <m:t>∆</m:t>
                      </m:r>
                      <m:acc>
                        <m:accPr>
                          <m:chr m:val="̃"/>
                          <m:ctrlPr>
                            <a:rPr lang="en-US" altLang="zh-CN" i="1">
                              <a:solidFill>
                                <a:srgbClr val="FFFFFF"/>
                              </a:solidFill>
                              <a:latin typeface="Cambria Math"/>
                            </a:rPr>
                          </m:ctrlPr>
                        </m:accPr>
                        <m:e>
                          <m:r>
                            <a:rPr lang="en-US" altLang="zh-CN" i="1">
                              <a:solidFill>
                                <a:srgbClr val="FFFFFF"/>
                              </a:solidFill>
                              <a:latin typeface="Cambria Math"/>
                            </a:rPr>
                            <m:t>𝑓</m:t>
                          </m:r>
                        </m:e>
                      </m:acc>
                      <m:r>
                        <a:rPr lang="en-US" altLang="zh-CN" b="0" i="0" smtClean="0">
                          <a:solidFill>
                            <a:srgbClr val="FFFFFF"/>
                          </a:solidFill>
                          <a:latin typeface="Cambria Math"/>
                        </a:rPr>
                        <m:t>=0 </m:t>
                      </m:r>
                      <m:r>
                        <m:rPr>
                          <m:sty m:val="p"/>
                        </m:rPr>
                        <a:rPr lang="en-US" altLang="zh-CN" b="0" i="0" smtClean="0">
                          <a:solidFill>
                            <a:srgbClr val="FFFFFF"/>
                          </a:solidFill>
                          <a:latin typeface="Cambria Math"/>
                        </a:rPr>
                        <m:t>over</m:t>
                      </m:r>
                      <m:r>
                        <a:rPr lang="en-US" altLang="zh-CN" b="0" i="0" smtClean="0">
                          <a:solidFill>
                            <a:srgbClr val="FFFFFF"/>
                          </a:solidFill>
                          <a:latin typeface="Cambria Math"/>
                        </a:rPr>
                        <m:t> </m:t>
                      </m:r>
                      <m:r>
                        <m:rPr>
                          <m:sty m:val="p"/>
                        </m:rPr>
                        <a:rPr lang="el-GR" altLang="zh-CN" b="0" i="1" smtClean="0">
                          <a:solidFill>
                            <a:srgbClr val="FFFFFF"/>
                          </a:solidFill>
                          <a:latin typeface="Cambria Math"/>
                          <a:ea typeface="Cambria Math"/>
                        </a:rPr>
                        <m:t>Ω</m:t>
                      </m:r>
                      <m:r>
                        <a:rPr lang="en-US" altLang="zh-CN" b="0" i="1" smtClean="0">
                          <a:solidFill>
                            <a:srgbClr val="FFFFFF"/>
                          </a:solidFill>
                          <a:latin typeface="Cambria Math"/>
                          <a:ea typeface="Cambria Math"/>
                        </a:rPr>
                        <m:t> </m:t>
                      </m:r>
                      <m:r>
                        <a:rPr lang="en-US" altLang="zh-CN" b="0" i="1" smtClean="0">
                          <a:solidFill>
                            <a:srgbClr val="FFFFFF"/>
                          </a:solidFill>
                          <a:latin typeface="Cambria Math"/>
                          <a:ea typeface="Cambria Math"/>
                        </a:rPr>
                        <m:t>𝑤𝑖𝑡h</m:t>
                      </m:r>
                    </m:oMath>
                  </m:oMathPara>
                </a14:m>
                <a:endParaRPr lang="zh-CN" altLang="en-US" dirty="0">
                  <a:solidFill>
                    <a:srgbClr val="FFFFFF"/>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60950" y="2992759"/>
                <a:ext cx="2832121" cy="477438"/>
              </a:xfrm>
              <a:prstGeom prst="rect">
                <a:avLst/>
              </a:prstGeom>
              <a:blipFill rotWithShape="1">
                <a:blip r:embed="rId5"/>
                <a:stretch>
                  <a:fillRect/>
                </a:stretch>
              </a:blipFill>
            </p:spPr>
            <p:txBody>
              <a:bodyPr/>
              <a:lstStyle/>
              <a:p>
                <a:r>
                  <a:rPr lang="zh-CN" altLang="en-US">
                    <a:noFill/>
                  </a:rPr>
                  <a:t> </a:t>
                </a:r>
              </a:p>
            </p:txBody>
          </p:sp>
        </mc:Fallback>
      </mc:AlternateContent>
      <p:pic>
        <p:nvPicPr>
          <p:cNvPr id="12" name="Picture 2" descr="E:\jackiezhy\paper_dev\CGI2011\My CGI_final\CGI_final_sub\hybrid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3329" y="2272171"/>
            <a:ext cx="2667035" cy="239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191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MVC-based Hybrid Cloning</a:t>
            </a:r>
            <a:endParaRPr lang="zh-CN" altLang="en-US" dirty="0"/>
          </a:p>
        </p:txBody>
      </p:sp>
      <p:sp>
        <p:nvSpPr>
          <p:cNvPr id="3" name="内容占位符 2"/>
          <p:cNvSpPr>
            <a:spLocks noGrp="1"/>
          </p:cNvSpPr>
          <p:nvPr>
            <p:ph idx="1"/>
          </p:nvPr>
        </p:nvSpPr>
        <p:spPr/>
        <p:txBody>
          <a:bodyPr/>
          <a:lstStyle/>
          <a:p>
            <a:r>
              <a:rPr lang="en-US" altLang="zh-CN" dirty="0" smtClean="0"/>
              <a:t>Configure a small linear system and get the boundary value of target image</a:t>
            </a:r>
            <a:endParaRPr lang="en-US" altLang="zh-CN" baseline="-25000" dirty="0" smtClean="0"/>
          </a:p>
          <a:p>
            <a:endParaRPr lang="en-US" altLang="zh-CN" dirty="0" smtClean="0"/>
          </a:p>
          <a:p>
            <a:pPr lvl="1"/>
            <a:endParaRPr lang="en-US" altLang="zh-CN" dirty="0"/>
          </a:p>
          <a:p>
            <a:pPr lvl="1"/>
            <a:endParaRPr lang="en-US" altLang="zh-CN" dirty="0" smtClean="0"/>
          </a:p>
          <a:p>
            <a:pPr lvl="1"/>
            <a:endParaRPr lang="en-US" altLang="zh-CN" dirty="0"/>
          </a:p>
          <a:p>
            <a:r>
              <a:rPr lang="en-US" altLang="zh-CN" dirty="0" smtClean="0"/>
              <a:t>Substitute the pixel values on the </a:t>
            </a:r>
          </a:p>
          <a:p>
            <a:pPr marL="0" indent="0">
              <a:buNone/>
            </a:pPr>
            <a:r>
              <a:rPr lang="en-US" altLang="zh-CN" dirty="0" smtClean="0"/>
              <a:t>    Neumann boundary, and get the final result using</a:t>
            </a:r>
          </a:p>
          <a:p>
            <a:pPr marL="0" indent="0">
              <a:buNone/>
            </a:pPr>
            <a:r>
              <a:rPr lang="en-US" altLang="zh-CN" dirty="0"/>
              <a:t> </a:t>
            </a:r>
            <a:r>
              <a:rPr lang="en-US" altLang="zh-CN" dirty="0" smtClean="0"/>
              <a:t>   Mean-value Coordinates</a:t>
            </a:r>
          </a:p>
          <a:p>
            <a:pPr marL="914400" lvl="2" indent="0">
              <a:buNone/>
            </a:pPr>
            <a:endParaRPr lang="zh-CN" altLang="en-US" b="1" dirty="0"/>
          </a:p>
        </p:txBody>
      </p:sp>
      <mc:AlternateContent xmlns:mc="http://schemas.openxmlformats.org/markup-compatibility/2006" xmlns:a14="http://schemas.microsoft.com/office/drawing/2010/main">
        <mc:Choice Requires="a14">
          <p:sp>
            <p:nvSpPr>
              <p:cNvPr id="10" name="TextBox 9"/>
              <p:cNvSpPr txBox="1"/>
              <p:nvPr/>
            </p:nvSpPr>
            <p:spPr>
              <a:xfrm>
                <a:off x="804705" y="3113965"/>
                <a:ext cx="4213846" cy="16593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FFFFFF"/>
                              </a:solidFill>
                              <a:latin typeface="Cambria Math"/>
                            </a:rPr>
                          </m:ctrlPr>
                        </m:sSubPr>
                        <m:e>
                          <m:r>
                            <a:rPr lang="en-US" altLang="zh-CN" sz="2000" b="0" i="1" smtClean="0">
                              <a:solidFill>
                                <a:srgbClr val="FFFFFF"/>
                              </a:solidFill>
                              <a:latin typeface="Cambria Math"/>
                            </a:rPr>
                            <m:t>𝑥</m:t>
                          </m:r>
                        </m:e>
                        <m:sub>
                          <m:r>
                            <a:rPr lang="en-US" altLang="zh-CN" sz="2000" b="0" i="1" smtClean="0">
                              <a:solidFill>
                                <a:srgbClr val="FFFFFF"/>
                              </a:solidFill>
                              <a:latin typeface="Cambria Math"/>
                            </a:rPr>
                            <m:t>𝑖</m:t>
                          </m:r>
                        </m:sub>
                      </m:sSub>
                      <m:r>
                        <a:rPr lang="en-US" altLang="zh-CN" sz="2000" b="0" i="1" smtClean="0">
                          <a:solidFill>
                            <a:srgbClr val="FFFFFF"/>
                          </a:solidFill>
                          <a:latin typeface="Cambria Math"/>
                        </a:rPr>
                        <m:t>−</m:t>
                      </m:r>
                      <m:nary>
                        <m:naryPr>
                          <m:chr m:val="∑"/>
                          <m:supHide m:val="on"/>
                          <m:ctrlPr>
                            <a:rPr lang="en-US" altLang="zh-CN" sz="2000" b="0" i="1" smtClean="0">
                              <a:solidFill>
                                <a:srgbClr val="FFFFFF"/>
                              </a:solidFill>
                              <a:latin typeface="Cambria Math"/>
                            </a:rPr>
                          </m:ctrlPr>
                        </m:naryPr>
                        <m:sub>
                          <m:r>
                            <m:rPr>
                              <m:brk m:alnAt="7"/>
                            </m:rPr>
                            <a:rPr lang="en-US" altLang="zh-CN" sz="2000" b="0" i="1" smtClean="0">
                              <a:solidFill>
                                <a:srgbClr val="FFFFFF"/>
                              </a:solidFill>
                              <a:latin typeface="Cambria Math"/>
                            </a:rPr>
                            <m:t>𝑝</m:t>
                          </m:r>
                          <m:r>
                            <a:rPr lang="en-US" altLang="zh-CN" sz="2000" b="0" i="1" smtClean="0">
                              <a:solidFill>
                                <a:srgbClr val="FFFFFF"/>
                              </a:solidFill>
                              <a:latin typeface="Cambria Math"/>
                              <a:ea typeface="Cambria Math"/>
                            </a:rPr>
                            <m:t>∈</m:t>
                          </m:r>
                          <m:sSub>
                            <m:sSubPr>
                              <m:ctrlPr>
                                <a:rPr lang="en-US" altLang="zh-CN" sz="2000" b="0" i="1" smtClean="0">
                                  <a:solidFill>
                                    <a:srgbClr val="FFFFFF"/>
                                  </a:solidFill>
                                  <a:latin typeface="Cambria Math"/>
                                  <a:ea typeface="Cambria Math"/>
                                </a:rPr>
                              </m:ctrlPr>
                            </m:sSubPr>
                            <m:e>
                              <m:r>
                                <a:rPr lang="en-US" altLang="zh-CN" sz="2000" b="0" i="1" smtClean="0">
                                  <a:solidFill>
                                    <a:srgbClr val="FFFFFF"/>
                                  </a:solidFill>
                                  <a:latin typeface="Cambria Math"/>
                                  <a:ea typeface="Cambria Math"/>
                                </a:rPr>
                                <m:t>𝑀</m:t>
                              </m:r>
                            </m:e>
                            <m:sub>
                              <m:r>
                                <a:rPr lang="en-US" altLang="zh-CN" sz="2000" b="0" i="1" smtClean="0">
                                  <a:solidFill>
                                    <a:srgbClr val="FFFFFF"/>
                                  </a:solidFill>
                                  <a:latin typeface="Cambria Math"/>
                                  <a:ea typeface="Cambria Math"/>
                                </a:rPr>
                                <m:t>1</m:t>
                              </m:r>
                            </m:sub>
                          </m:sSub>
                          <m:r>
                            <m:rPr>
                              <m:brk m:alnAt="7"/>
                            </m:rPr>
                            <a:rPr lang="en-US" altLang="zh-CN" sz="2000" b="0" i="1" smtClean="0">
                              <a:solidFill>
                                <a:srgbClr val="FFFFFF"/>
                              </a:solidFill>
                              <a:latin typeface="Cambria Math"/>
                              <a:ea typeface="Cambria Math"/>
                            </a:rPr>
                            <m:t>∩</m:t>
                          </m:r>
                          <m:r>
                            <a:rPr lang="zh-CN" altLang="en-US" sz="2000" b="0" i="1" smtClean="0">
                              <a:solidFill>
                                <a:srgbClr val="FFFFFF"/>
                              </a:solidFill>
                              <a:latin typeface="Cambria Math"/>
                              <a:ea typeface="Cambria Math"/>
                            </a:rPr>
                            <m:t>𝜕</m:t>
                          </m:r>
                          <m:r>
                            <m:rPr>
                              <m:sty m:val="p"/>
                            </m:rPr>
                            <a:rPr lang="el-GR" altLang="zh-CN" sz="2000" b="0" i="1" smtClean="0">
                              <a:solidFill>
                                <a:srgbClr val="FFFFFF"/>
                              </a:solidFill>
                              <a:latin typeface="Cambria Math"/>
                              <a:ea typeface="Cambria Math"/>
                            </a:rPr>
                            <m:t>Ω</m:t>
                          </m:r>
                        </m:sub>
                        <m:sup/>
                        <m:e>
                          <m:sSub>
                            <m:sSubPr>
                              <m:ctrlPr>
                                <a:rPr lang="en-US" altLang="zh-CN" sz="2000" b="0" i="1" smtClean="0">
                                  <a:solidFill>
                                    <a:srgbClr val="FFFFFF"/>
                                  </a:solidFill>
                                  <a:latin typeface="Cambria Math"/>
                                </a:rPr>
                              </m:ctrlPr>
                            </m:sSubPr>
                            <m:e>
                              <m:r>
                                <a:rPr lang="zh-CN" altLang="en-US" sz="2000" b="0" i="1" smtClean="0">
                                  <a:solidFill>
                                    <a:srgbClr val="FFFFFF"/>
                                  </a:solidFill>
                                  <a:latin typeface="Cambria Math"/>
                                </a:rPr>
                                <m:t>𝜔</m:t>
                              </m:r>
                            </m:e>
                            <m:sub>
                              <m:r>
                                <a:rPr lang="en-US" altLang="zh-CN" sz="2000" b="0" i="1" smtClean="0">
                                  <a:solidFill>
                                    <a:srgbClr val="FFFFFF"/>
                                  </a:solidFill>
                                  <a:latin typeface="Cambria Math"/>
                                </a:rPr>
                                <m:t>𝑖</m:t>
                              </m:r>
                            </m:sub>
                          </m:sSub>
                          <m:d>
                            <m:dPr>
                              <m:ctrlPr>
                                <a:rPr lang="en-US" altLang="zh-CN" sz="2000" b="0" i="1" smtClean="0">
                                  <a:solidFill>
                                    <a:srgbClr val="FFFFFF"/>
                                  </a:solidFill>
                                  <a:latin typeface="Cambria Math"/>
                                </a:rPr>
                              </m:ctrlPr>
                            </m:dPr>
                            <m:e>
                              <m:r>
                                <a:rPr lang="en-US" altLang="zh-CN" sz="2000" b="0" i="1" smtClean="0">
                                  <a:solidFill>
                                    <a:srgbClr val="FFFFFF"/>
                                  </a:solidFill>
                                  <a:latin typeface="Cambria Math"/>
                                </a:rPr>
                                <m:t>𝑝</m:t>
                              </m:r>
                            </m:e>
                          </m:d>
                          <m:d>
                            <m:dPr>
                              <m:ctrlPr>
                                <a:rPr lang="en-US" altLang="zh-CN" sz="2000" b="0" i="1" smtClean="0">
                                  <a:solidFill>
                                    <a:srgbClr val="FFFFFF"/>
                                  </a:solidFill>
                                  <a:latin typeface="Cambria Math"/>
                                </a:rPr>
                              </m:ctrlPr>
                            </m:dPr>
                            <m:e>
                              <m:sSup>
                                <m:sSupPr>
                                  <m:ctrlPr>
                                    <a:rPr lang="en-US" altLang="zh-CN" sz="2000" b="0" i="1" smtClean="0">
                                      <a:solidFill>
                                        <a:srgbClr val="FFFFFF"/>
                                      </a:solidFill>
                                      <a:latin typeface="Cambria Math"/>
                                    </a:rPr>
                                  </m:ctrlPr>
                                </m:sSupPr>
                                <m:e>
                                  <m:r>
                                    <a:rPr lang="en-US" altLang="zh-CN" sz="2000" b="0" i="1" smtClean="0">
                                      <a:solidFill>
                                        <a:srgbClr val="FFFFFF"/>
                                      </a:solidFill>
                                      <a:latin typeface="Cambria Math"/>
                                    </a:rPr>
                                    <m:t>𝑓</m:t>
                                  </m:r>
                                </m:e>
                                <m:sup>
                                  <m:r>
                                    <a:rPr lang="en-US" altLang="zh-CN" sz="2000" b="0" i="1" smtClean="0">
                                      <a:solidFill>
                                        <a:srgbClr val="FFFFFF"/>
                                      </a:solidFill>
                                      <a:latin typeface="Cambria Math"/>
                                    </a:rPr>
                                    <m:t>𝑡</m:t>
                                  </m:r>
                                </m:sup>
                              </m:sSup>
                              <m:d>
                                <m:dPr>
                                  <m:ctrlPr>
                                    <a:rPr lang="en-US" altLang="zh-CN" sz="2000" b="0" i="1" smtClean="0">
                                      <a:solidFill>
                                        <a:srgbClr val="FFFFFF"/>
                                      </a:solidFill>
                                      <a:latin typeface="Cambria Math"/>
                                    </a:rPr>
                                  </m:ctrlPr>
                                </m:dPr>
                                <m:e>
                                  <m:r>
                                    <a:rPr lang="en-US" altLang="zh-CN" sz="2000" b="0" i="1" smtClean="0">
                                      <a:solidFill>
                                        <a:srgbClr val="FFFFFF"/>
                                      </a:solidFill>
                                      <a:latin typeface="Cambria Math"/>
                                    </a:rPr>
                                    <m:t>𝑝</m:t>
                                  </m:r>
                                </m:e>
                              </m:d>
                              <m:r>
                                <a:rPr lang="en-US" altLang="zh-CN" sz="2000" b="0" i="1" smtClean="0">
                                  <a:solidFill>
                                    <a:srgbClr val="FFFFFF"/>
                                  </a:solidFill>
                                  <a:latin typeface="Cambria Math"/>
                                </a:rPr>
                                <m:t>−</m:t>
                              </m:r>
                              <m:r>
                                <a:rPr lang="en-US" altLang="zh-CN" sz="2000" b="0" i="1" smtClean="0">
                                  <a:solidFill>
                                    <a:srgbClr val="FFFFFF"/>
                                  </a:solidFill>
                                  <a:latin typeface="Cambria Math"/>
                                </a:rPr>
                                <m:t>𝑔</m:t>
                              </m:r>
                              <m:d>
                                <m:dPr>
                                  <m:ctrlPr>
                                    <a:rPr lang="en-US" altLang="zh-CN" sz="2000" b="0" i="1" smtClean="0">
                                      <a:solidFill>
                                        <a:srgbClr val="FFFFFF"/>
                                      </a:solidFill>
                                      <a:latin typeface="Cambria Math"/>
                                    </a:rPr>
                                  </m:ctrlPr>
                                </m:dPr>
                                <m:e>
                                  <m:r>
                                    <a:rPr lang="en-US" altLang="zh-CN" sz="2000" b="0" i="1" smtClean="0">
                                      <a:solidFill>
                                        <a:srgbClr val="FFFFFF"/>
                                      </a:solidFill>
                                      <a:latin typeface="Cambria Math"/>
                                    </a:rPr>
                                    <m:t>𝑝</m:t>
                                  </m:r>
                                </m:e>
                              </m:d>
                            </m:e>
                          </m:d>
                          <m:r>
                            <a:rPr lang="en-US" altLang="zh-CN" sz="2000" b="0" i="1" smtClean="0">
                              <a:solidFill>
                                <a:srgbClr val="FFFFFF"/>
                              </a:solidFill>
                              <a:latin typeface="Cambria Math"/>
                            </a:rPr>
                            <m:t>−</m:t>
                          </m:r>
                        </m:e>
                      </m:nary>
                    </m:oMath>
                  </m:oMathPara>
                </a14:m>
                <a:endParaRPr lang="en-US" altLang="zh-CN" sz="2000" b="0" i="1" dirty="0" smtClean="0">
                  <a:solidFill>
                    <a:srgbClr val="FFFFFF"/>
                  </a:solidFill>
                  <a:latin typeface="Cambria Math"/>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FFFFFF"/>
                          </a:solidFill>
                          <a:latin typeface="Cambria Math"/>
                        </a:rPr>
                        <m:t>       </m:t>
                      </m:r>
                      <m:nary>
                        <m:naryPr>
                          <m:chr m:val="∑"/>
                          <m:supHide m:val="on"/>
                          <m:ctrlPr>
                            <a:rPr lang="en-US" altLang="zh-CN" sz="2000" i="1" smtClean="0">
                              <a:solidFill>
                                <a:srgbClr val="FFFFFF"/>
                              </a:solidFill>
                              <a:latin typeface="Cambria Math"/>
                            </a:rPr>
                          </m:ctrlPr>
                        </m:naryPr>
                        <m:sub>
                          <m:r>
                            <a:rPr lang="en-US" altLang="zh-CN" sz="2000" b="0" i="1" smtClean="0">
                              <a:solidFill>
                                <a:srgbClr val="FFFFFF"/>
                              </a:solidFill>
                              <a:latin typeface="Cambria Math"/>
                            </a:rPr>
                            <m:t>𝑞</m:t>
                          </m:r>
                          <m:r>
                            <a:rPr lang="en-US" altLang="zh-CN" sz="2000" i="1">
                              <a:solidFill>
                                <a:srgbClr val="FFFFFF"/>
                              </a:solidFill>
                              <a:latin typeface="Cambria Math"/>
                              <a:ea typeface="Cambria Math"/>
                            </a:rPr>
                            <m:t>∈</m:t>
                          </m:r>
                          <m:sSub>
                            <m:sSubPr>
                              <m:ctrlPr>
                                <a:rPr lang="en-US" altLang="zh-CN" sz="2000" i="1">
                                  <a:solidFill>
                                    <a:srgbClr val="FFFFFF"/>
                                  </a:solidFill>
                                  <a:latin typeface="Cambria Math"/>
                                  <a:ea typeface="Cambria Math"/>
                                </a:rPr>
                              </m:ctrlPr>
                            </m:sSubPr>
                            <m:e>
                              <m:r>
                                <a:rPr lang="en-US" altLang="zh-CN" sz="2000" i="1">
                                  <a:solidFill>
                                    <a:srgbClr val="FFFFFF"/>
                                  </a:solidFill>
                                  <a:latin typeface="Cambria Math"/>
                                  <a:ea typeface="Cambria Math"/>
                                </a:rPr>
                                <m:t>𝑀</m:t>
                              </m:r>
                            </m:e>
                            <m:sub>
                              <m:r>
                                <a:rPr lang="en-US" altLang="zh-CN" sz="2000" b="0" i="1" smtClean="0">
                                  <a:solidFill>
                                    <a:srgbClr val="FFFFFF"/>
                                  </a:solidFill>
                                  <a:latin typeface="Cambria Math"/>
                                  <a:ea typeface="Cambria Math"/>
                                </a:rPr>
                                <m:t>2</m:t>
                              </m:r>
                            </m:sub>
                          </m:sSub>
                          <m:r>
                            <m:rPr>
                              <m:brk m:alnAt="7"/>
                            </m:rPr>
                            <a:rPr lang="en-US" altLang="zh-CN" sz="2000" i="1">
                              <a:solidFill>
                                <a:srgbClr val="FFFFFF"/>
                              </a:solidFill>
                              <a:latin typeface="Cambria Math"/>
                              <a:ea typeface="Cambria Math"/>
                            </a:rPr>
                            <m:t>∩</m:t>
                          </m:r>
                          <m:r>
                            <a:rPr lang="zh-CN" altLang="en-US" sz="2000" i="1">
                              <a:solidFill>
                                <a:srgbClr val="FFFFFF"/>
                              </a:solidFill>
                              <a:latin typeface="Cambria Math"/>
                              <a:ea typeface="Cambria Math"/>
                            </a:rPr>
                            <m:t>𝜕</m:t>
                          </m:r>
                          <m:r>
                            <m:rPr>
                              <m:sty m:val="p"/>
                            </m:rPr>
                            <a:rPr lang="el-GR" altLang="zh-CN" sz="2000" i="1">
                              <a:solidFill>
                                <a:srgbClr val="FFFFFF"/>
                              </a:solidFill>
                              <a:latin typeface="Cambria Math"/>
                              <a:ea typeface="Cambria Math"/>
                            </a:rPr>
                            <m:t>Ω</m:t>
                          </m:r>
                        </m:sub>
                        <m:sup/>
                        <m:e>
                          <m:sSub>
                            <m:sSubPr>
                              <m:ctrlPr>
                                <a:rPr lang="en-US" altLang="zh-CN" sz="2000" i="1">
                                  <a:solidFill>
                                    <a:srgbClr val="FFFFFF"/>
                                  </a:solidFill>
                                  <a:latin typeface="Cambria Math"/>
                                </a:rPr>
                              </m:ctrlPr>
                            </m:sSubPr>
                            <m:e>
                              <m:r>
                                <a:rPr lang="zh-CN" altLang="en-US" sz="2000" i="1">
                                  <a:solidFill>
                                    <a:srgbClr val="FFFFFF"/>
                                  </a:solidFill>
                                  <a:latin typeface="Cambria Math"/>
                                </a:rPr>
                                <m:t>𝜔</m:t>
                              </m:r>
                            </m:e>
                            <m:sub>
                              <m:r>
                                <a:rPr lang="en-US" altLang="zh-CN" sz="2000" i="1">
                                  <a:solidFill>
                                    <a:srgbClr val="FFFFFF"/>
                                  </a:solidFill>
                                  <a:latin typeface="Cambria Math"/>
                                </a:rPr>
                                <m:t>𝑖</m:t>
                              </m:r>
                            </m:sub>
                          </m:sSub>
                          <m:d>
                            <m:dPr>
                              <m:ctrlPr>
                                <a:rPr lang="en-US" altLang="zh-CN" sz="2000" i="1">
                                  <a:solidFill>
                                    <a:srgbClr val="FFFFFF"/>
                                  </a:solidFill>
                                  <a:latin typeface="Cambria Math"/>
                                </a:rPr>
                              </m:ctrlPr>
                            </m:dPr>
                            <m:e>
                              <m:r>
                                <a:rPr lang="en-US" altLang="zh-CN" sz="2000" b="0" i="1" smtClean="0">
                                  <a:solidFill>
                                    <a:srgbClr val="FFFFFF"/>
                                  </a:solidFill>
                                  <a:latin typeface="Cambria Math"/>
                                </a:rPr>
                                <m:t>𝑞</m:t>
                              </m:r>
                            </m:e>
                          </m:d>
                          <m:d>
                            <m:dPr>
                              <m:ctrlPr>
                                <a:rPr lang="en-US" altLang="zh-CN" sz="2000" i="1">
                                  <a:solidFill>
                                    <a:srgbClr val="FFFFFF"/>
                                  </a:solidFill>
                                  <a:latin typeface="Cambria Math"/>
                                </a:rPr>
                              </m:ctrlPr>
                            </m:dPr>
                            <m:e>
                              <m:sSub>
                                <m:sSubPr>
                                  <m:ctrlPr>
                                    <a:rPr lang="en-US" altLang="zh-CN" sz="2000" i="1" smtClean="0">
                                      <a:solidFill>
                                        <a:srgbClr val="FFFFFF"/>
                                      </a:solidFill>
                                      <a:latin typeface="Cambria Math"/>
                                    </a:rPr>
                                  </m:ctrlPr>
                                </m:sSubPr>
                                <m:e>
                                  <m:r>
                                    <a:rPr lang="en-US" altLang="zh-CN" sz="2000" b="0" i="1" smtClean="0">
                                      <a:solidFill>
                                        <a:srgbClr val="FFFFFF"/>
                                      </a:solidFill>
                                      <a:latin typeface="Cambria Math"/>
                                    </a:rPr>
                                    <m:t>𝑥</m:t>
                                  </m:r>
                                </m:e>
                                <m:sub>
                                  <m:r>
                                    <a:rPr lang="en-US" altLang="zh-CN" sz="2000" b="0" i="1" smtClean="0">
                                      <a:solidFill>
                                        <a:srgbClr val="FFFFFF"/>
                                      </a:solidFill>
                                      <a:latin typeface="Cambria Math"/>
                                    </a:rPr>
                                    <m:t>𝑞</m:t>
                                  </m:r>
                                </m:sub>
                              </m:sSub>
                              <m:r>
                                <a:rPr lang="en-US" altLang="zh-CN" sz="2000" i="1">
                                  <a:solidFill>
                                    <a:srgbClr val="FFFFFF"/>
                                  </a:solidFill>
                                  <a:latin typeface="Cambria Math"/>
                                </a:rPr>
                                <m:t>−</m:t>
                              </m:r>
                              <m:r>
                                <a:rPr lang="en-US" altLang="zh-CN" sz="2000" i="1">
                                  <a:solidFill>
                                    <a:srgbClr val="FFFFFF"/>
                                  </a:solidFill>
                                  <a:latin typeface="Cambria Math"/>
                                </a:rPr>
                                <m:t>𝑔</m:t>
                              </m:r>
                              <m:d>
                                <m:dPr>
                                  <m:ctrlPr>
                                    <a:rPr lang="en-US" altLang="zh-CN" sz="2000" i="1">
                                      <a:solidFill>
                                        <a:srgbClr val="FFFFFF"/>
                                      </a:solidFill>
                                      <a:latin typeface="Cambria Math"/>
                                    </a:rPr>
                                  </m:ctrlPr>
                                </m:dPr>
                                <m:e>
                                  <m:r>
                                    <a:rPr lang="en-US" altLang="zh-CN" sz="2000" b="0" i="1" smtClean="0">
                                      <a:solidFill>
                                        <a:srgbClr val="FFFFFF"/>
                                      </a:solidFill>
                                      <a:latin typeface="Cambria Math"/>
                                    </a:rPr>
                                    <m:t>𝑞</m:t>
                                  </m:r>
                                </m:e>
                              </m:d>
                            </m:e>
                          </m:d>
                        </m:e>
                      </m:nary>
                      <m:r>
                        <a:rPr lang="en-US" altLang="zh-CN" sz="2000" b="0" i="0" smtClean="0">
                          <a:solidFill>
                            <a:srgbClr val="FFFFFF"/>
                          </a:solidFill>
                          <a:latin typeface="Cambria Math"/>
                        </a:rPr>
                        <m:t>=0</m:t>
                      </m:r>
                    </m:oMath>
                  </m:oMathPara>
                </a14:m>
                <a:endParaRPr lang="zh-CN" altLang="en-US" sz="2000" dirty="0">
                  <a:solidFill>
                    <a:srgbClr val="FFFFFF"/>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4705" y="3113965"/>
                <a:ext cx="4213846" cy="1659300"/>
              </a:xfrm>
              <a:prstGeom prst="rect">
                <a:avLst/>
              </a:prstGeom>
              <a:blipFill rotWithShape="1">
                <a:blip r:embed="rId3"/>
                <a:stretch>
                  <a:fillRect/>
                </a:stretch>
              </a:blipFill>
            </p:spPr>
            <p:txBody>
              <a:bodyPr/>
              <a:lstStyle/>
              <a:p>
                <a:r>
                  <a:rPr lang="zh-CN" altLang="en-US">
                    <a:noFill/>
                  </a:rPr>
                  <a:t> </a:t>
                </a:r>
              </a:p>
            </p:txBody>
          </p:sp>
        </mc:Fallback>
      </mc:AlternateContent>
      <p:pic>
        <p:nvPicPr>
          <p:cNvPr id="6147" name="Picture 3" descr="E:\jackiezhy\paper_dev\CGI2011\My CGI_final\CGI_final_sub\hybrid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2170" y="2360780"/>
            <a:ext cx="28498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39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of </a:t>
            </a:r>
            <a:r>
              <a:rPr lang="en-US" altLang="zh-CN" dirty="0"/>
              <a:t>H</a:t>
            </a:r>
            <a:r>
              <a:rPr lang="en-US" altLang="zh-CN" dirty="0" smtClean="0"/>
              <a:t>ybrid </a:t>
            </a:r>
            <a:r>
              <a:rPr lang="en-US" altLang="zh-CN" dirty="0"/>
              <a:t>C</a:t>
            </a:r>
            <a:r>
              <a:rPr lang="en-US" altLang="zh-CN" dirty="0" smtClean="0"/>
              <a:t>loning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7170" name="Picture 2" descr="E:\jackiezhy\paper_dev\CGI2011\My CGI_final\CGI_final_sub\hybrid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465" y="4158570"/>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E:\jackiezhy\paper_dev\CGI2011\My CGI_final\CGI_final_sub\hybrid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1870" y="1448780"/>
            <a:ext cx="2849078" cy="2559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jackiezhy\paper_dev\CGI2011\My CGI_final\CGI_final_sub\hybrid1-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1870" y="4158570"/>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E:\jackiezhy\paper_dev\CGI2011\My CGI_final\CGI_final_sub\hybrid1-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7245" y="1453310"/>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086" y="1469071"/>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62516" y="1461133"/>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pic>
        <p:nvPicPr>
          <p:cNvPr id="10"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1027" y="4176690"/>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31890" y="4235970"/>
            <a:ext cx="1840440"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Content-aware</a:t>
            </a:r>
            <a:endParaRPr lang="zh-CN" altLang="en-US" sz="1800" dirty="0">
              <a:solidFill>
                <a:srgbClr val="FFFF00"/>
              </a:solidFill>
              <a:latin typeface="Arial Rounded MT Bold" pitchFamily="34" charset="0"/>
            </a:endParaRPr>
          </a:p>
        </p:txBody>
      </p:sp>
      <p:pic>
        <p:nvPicPr>
          <p:cNvPr id="12" name="Picture 16" descr="C:\Users\jackiezhy\Desktop\Tango-Emot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086" y="4176690"/>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617114" y="4158570"/>
            <a:ext cx="1853392"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Hybrid Cloning</a:t>
            </a:r>
            <a:endParaRPr lang="zh-CN" altLang="en-US" sz="1800" dirty="0">
              <a:solidFill>
                <a:srgbClr val="FFFF00"/>
              </a:solidFill>
              <a:latin typeface="Arial Rounded MT Bold" pitchFamily="34" charset="0"/>
            </a:endParaRPr>
          </a:p>
        </p:txBody>
      </p:sp>
    </p:spTree>
    <p:extLst>
      <p:ext uri="{BB962C8B-B14F-4D97-AF65-F5344CB8AC3E}">
        <p14:creationId xmlns:p14="http://schemas.microsoft.com/office/powerpoint/2010/main" val="40615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 of </a:t>
            </a:r>
            <a:r>
              <a:rPr lang="en-US" altLang="zh-CN" dirty="0"/>
              <a:t>H</a:t>
            </a:r>
            <a:r>
              <a:rPr lang="en-US" altLang="zh-CN" dirty="0" smtClean="0"/>
              <a:t>ybrid </a:t>
            </a:r>
            <a:r>
              <a:rPr lang="en-US" altLang="zh-CN" dirty="0"/>
              <a:t>C</a:t>
            </a:r>
            <a:r>
              <a:rPr lang="en-US" altLang="zh-CN" dirty="0" smtClean="0"/>
              <a:t>loning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8194" name="Picture 2" descr="E:\jackiezhy\paper_dev\CGI2011\My CGI_final\CGI_final_sub\hybrid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7600" y="4165037"/>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jackiezhy\paper_dev\CGI2011\My CGI_final\CGI_final_sub\hybrid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640" y="1358770"/>
            <a:ext cx="2849078" cy="2559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jackiezhy\paper_dev\CGI2011\My CGI_final\CGI_final_sub\hybrid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2542" y="4165037"/>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E:\jackiezhy\paper_dev\CGI2011\My CGI_final\CGI_final_sub\hybrid2-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7600" y="1386157"/>
            <a:ext cx="284988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4178" y="1462350"/>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681577" y="1653062"/>
            <a:ext cx="1621149"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MVC Cloning</a:t>
            </a:r>
            <a:endParaRPr lang="zh-CN" altLang="en-US" sz="1800" dirty="0">
              <a:solidFill>
                <a:srgbClr val="FFFF00"/>
              </a:solidFill>
              <a:latin typeface="Arial Rounded MT Bold" pitchFamily="34" charset="0"/>
            </a:endParaRPr>
          </a:p>
        </p:txBody>
      </p:sp>
      <p:pic>
        <p:nvPicPr>
          <p:cNvPr id="20" name="Picture 15" descr="C:\Users\jackiezhy\Desktop\Tango-Emote-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998" y="4300725"/>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494861" y="4360005"/>
            <a:ext cx="1840440"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Content-aware</a:t>
            </a:r>
            <a:endParaRPr lang="zh-CN" altLang="en-US" sz="1800" dirty="0">
              <a:solidFill>
                <a:srgbClr val="FFFF00"/>
              </a:solidFill>
              <a:latin typeface="Arial Rounded MT Bold" pitchFamily="34" charset="0"/>
            </a:endParaRPr>
          </a:p>
        </p:txBody>
      </p:sp>
      <p:pic>
        <p:nvPicPr>
          <p:cNvPr id="22" name="Picture 16" descr="C:\Users\jackiezhy\Desktop\Tango-Emot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2384" y="4286420"/>
            <a:ext cx="727399" cy="7273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573412" y="4268300"/>
            <a:ext cx="1853392" cy="369332"/>
          </a:xfrm>
          <a:prstGeom prst="rect">
            <a:avLst/>
          </a:prstGeom>
          <a:noFill/>
        </p:spPr>
        <p:txBody>
          <a:bodyPr wrap="none" rtlCol="0">
            <a:spAutoFit/>
          </a:bodyPr>
          <a:lstStyle/>
          <a:p>
            <a:r>
              <a:rPr lang="en-US" altLang="zh-CN" sz="1800" dirty="0" smtClean="0">
                <a:solidFill>
                  <a:srgbClr val="FFFF00"/>
                </a:solidFill>
                <a:latin typeface="Arial Rounded MT Bold" pitchFamily="34" charset="0"/>
              </a:rPr>
              <a:t>Hybrid Cloning</a:t>
            </a:r>
            <a:endParaRPr lang="zh-CN" altLang="en-US" sz="1800" dirty="0">
              <a:solidFill>
                <a:srgbClr val="FFFF00"/>
              </a:solidFill>
              <a:latin typeface="Arial Rounded MT Bold" pitchFamily="34" charset="0"/>
            </a:endParaRPr>
          </a:p>
        </p:txBody>
      </p:sp>
    </p:spTree>
    <p:extLst>
      <p:ext uri="{BB962C8B-B14F-4D97-AF65-F5344CB8AC3E}">
        <p14:creationId xmlns:p14="http://schemas.microsoft.com/office/powerpoint/2010/main" val="301133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par>
                                <p:cTn id="16" presetID="16" presetClass="entr" presetSubtype="2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to video cloning</a:t>
            </a:r>
            <a:endParaRPr lang="zh-CN" altLang="en-US" dirty="0"/>
          </a:p>
        </p:txBody>
      </p:sp>
      <p:sp>
        <p:nvSpPr>
          <p:cNvPr id="3" name="内容占位符 2"/>
          <p:cNvSpPr>
            <a:spLocks noGrp="1"/>
          </p:cNvSpPr>
          <p:nvPr>
            <p:ph idx="1"/>
          </p:nvPr>
        </p:nvSpPr>
        <p:spPr>
          <a:xfrm>
            <a:off x="347663" y="1718810"/>
            <a:ext cx="8415337" cy="4724400"/>
          </a:xfrm>
        </p:spPr>
        <p:txBody>
          <a:bodyPr/>
          <a:lstStyle/>
          <a:p>
            <a:r>
              <a:rPr lang="en-US" altLang="zh-CN" dirty="0" smtClean="0"/>
              <a:t>Extracting the foreground</a:t>
            </a:r>
            <a:endParaRPr lang="zh-CN" altLang="en-US" dirty="0"/>
          </a:p>
        </p:txBody>
      </p:sp>
      <p:pic>
        <p:nvPicPr>
          <p:cNvPr id="1026" name="Picture 2" descr="E:\jackiezhy\paper_dev\CGI2011\My CGI_final\[PPT]CGI2011\Fig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030" y="2348880"/>
            <a:ext cx="8001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036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to video cloning</a:t>
            </a:r>
            <a:endParaRPr lang="zh-CN" altLang="en-US" dirty="0"/>
          </a:p>
        </p:txBody>
      </p:sp>
      <p:pic>
        <p:nvPicPr>
          <p:cNvPr id="2058" name="Picture 10" descr="E:\jackiezhy\paper_dev\CGI2011\My CGI_final\CGI_final_sub\image6-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645" y="1892676"/>
            <a:ext cx="2719303" cy="121215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E:\jackiezhy\paper_dev\CGI2011\My CGI_final\CGI_final_sub\image6-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45" y="3116286"/>
            <a:ext cx="2719303" cy="12121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jackiezhy\paper_dev\CGI2011\My CGI_final\CGI_final_sub\image6-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827" y="4329365"/>
            <a:ext cx="2719303" cy="121215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E:\jackiezhy\paper_dev\CGI2011\My CGI_final\CGI_final_sub\image6-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6645" y="5546455"/>
            <a:ext cx="2721008" cy="121291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jackiezhy\paper_dev\CGI2011\My CGI_final\CGI_final_sub\image6-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417" y="5546455"/>
            <a:ext cx="2720955" cy="121291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E:\jackiezhy\paper_dev\CGI2011\My CGI_final\CGI_final_sub\image6-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03" y="1891916"/>
            <a:ext cx="2720955" cy="121291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jackiezhy\paper_dev\CGI2011\My CGI_final\CGI_final_sub\image6-f.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418" y="3115526"/>
            <a:ext cx="2720955" cy="12129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E:\jackiezhy\paper_dev\CGI2011\My CGI_final\CGI_final_sub\image6-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7128" y="4331443"/>
            <a:ext cx="2720955" cy="1212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33760" y="2314087"/>
            <a:ext cx="1063923" cy="369332"/>
          </a:xfrm>
          <a:prstGeom prst="rect">
            <a:avLst/>
          </a:prstGeom>
          <a:noFill/>
        </p:spPr>
        <p:txBody>
          <a:bodyPr wrap="square" rtlCol="0">
            <a:spAutoFit/>
          </a:bodyPr>
          <a:lstStyle/>
          <a:p>
            <a:r>
              <a:rPr lang="en-US" altLang="zh-CN" sz="1800" b="1" dirty="0" smtClean="0">
                <a:solidFill>
                  <a:srgbClr val="FFFF00"/>
                </a:solidFill>
              </a:rPr>
              <a:t>Frame 7 </a:t>
            </a:r>
            <a:endParaRPr lang="zh-CN" altLang="en-US" sz="1800" b="1" dirty="0">
              <a:solidFill>
                <a:srgbClr val="FFFF00"/>
              </a:solidFill>
            </a:endParaRPr>
          </a:p>
        </p:txBody>
      </p:sp>
      <p:sp>
        <p:nvSpPr>
          <p:cNvPr id="22" name="TextBox 21"/>
          <p:cNvSpPr txBox="1"/>
          <p:nvPr/>
        </p:nvSpPr>
        <p:spPr>
          <a:xfrm>
            <a:off x="7754952" y="3537317"/>
            <a:ext cx="1389047" cy="369332"/>
          </a:xfrm>
          <a:prstGeom prst="rect">
            <a:avLst/>
          </a:prstGeom>
          <a:noFill/>
        </p:spPr>
        <p:txBody>
          <a:bodyPr wrap="square" rtlCol="0">
            <a:spAutoFit/>
          </a:bodyPr>
          <a:lstStyle/>
          <a:p>
            <a:r>
              <a:rPr lang="en-US" altLang="zh-CN" sz="1800" b="1" dirty="0" smtClean="0">
                <a:solidFill>
                  <a:srgbClr val="FFFF00"/>
                </a:solidFill>
              </a:rPr>
              <a:t>Frame 15 </a:t>
            </a:r>
            <a:endParaRPr lang="zh-CN" altLang="en-US" sz="1800" b="1" dirty="0">
              <a:solidFill>
                <a:srgbClr val="FFFF00"/>
              </a:solidFill>
            </a:endParaRPr>
          </a:p>
        </p:txBody>
      </p:sp>
      <p:sp>
        <p:nvSpPr>
          <p:cNvPr id="23" name="TextBox 22"/>
          <p:cNvSpPr txBox="1"/>
          <p:nvPr/>
        </p:nvSpPr>
        <p:spPr>
          <a:xfrm>
            <a:off x="7743108" y="4750776"/>
            <a:ext cx="1389046" cy="369332"/>
          </a:xfrm>
          <a:prstGeom prst="rect">
            <a:avLst/>
          </a:prstGeom>
          <a:noFill/>
        </p:spPr>
        <p:txBody>
          <a:bodyPr wrap="square" rtlCol="0">
            <a:spAutoFit/>
          </a:bodyPr>
          <a:lstStyle/>
          <a:p>
            <a:r>
              <a:rPr lang="en-US" altLang="zh-CN" sz="1800" b="1" dirty="0" smtClean="0">
                <a:solidFill>
                  <a:srgbClr val="FFFF00"/>
                </a:solidFill>
              </a:rPr>
              <a:t>Frame 21 </a:t>
            </a:r>
            <a:endParaRPr lang="zh-CN" altLang="en-US" sz="1800" b="1" dirty="0">
              <a:solidFill>
                <a:srgbClr val="FFFF00"/>
              </a:solidFill>
            </a:endParaRPr>
          </a:p>
        </p:txBody>
      </p:sp>
      <p:sp>
        <p:nvSpPr>
          <p:cNvPr id="24" name="TextBox 23"/>
          <p:cNvSpPr txBox="1"/>
          <p:nvPr/>
        </p:nvSpPr>
        <p:spPr>
          <a:xfrm>
            <a:off x="7743108" y="5968246"/>
            <a:ext cx="1400286" cy="369332"/>
          </a:xfrm>
          <a:prstGeom prst="rect">
            <a:avLst/>
          </a:prstGeom>
          <a:noFill/>
        </p:spPr>
        <p:txBody>
          <a:bodyPr wrap="square" rtlCol="0">
            <a:spAutoFit/>
          </a:bodyPr>
          <a:lstStyle/>
          <a:p>
            <a:r>
              <a:rPr lang="en-US" altLang="zh-CN" sz="1800" b="1" dirty="0" smtClean="0">
                <a:solidFill>
                  <a:srgbClr val="FFFF00"/>
                </a:solidFill>
              </a:rPr>
              <a:t>Frame 28 </a:t>
            </a:r>
            <a:endParaRPr lang="zh-CN" altLang="en-US" sz="1800" b="1" dirty="0">
              <a:solidFill>
                <a:srgbClr val="FFFF00"/>
              </a:solidFill>
            </a:endParaRPr>
          </a:p>
        </p:txBody>
      </p:sp>
      <p:sp>
        <p:nvSpPr>
          <p:cNvPr id="15" name="内容占位符 2"/>
          <p:cNvSpPr>
            <a:spLocks noGrp="1"/>
          </p:cNvSpPr>
          <p:nvPr>
            <p:ph idx="1"/>
          </p:nvPr>
        </p:nvSpPr>
        <p:spPr>
          <a:xfrm>
            <a:off x="296525" y="1268760"/>
            <a:ext cx="8415337" cy="4724400"/>
          </a:xfrm>
        </p:spPr>
        <p:txBody>
          <a:bodyPr/>
          <a:lstStyle/>
          <a:p>
            <a:r>
              <a:rPr lang="en-US" altLang="zh-CN" dirty="0" smtClean="0"/>
              <a:t>Blending with the background</a:t>
            </a:r>
            <a:endParaRPr lang="en-US" altLang="zh-CN" dirty="0"/>
          </a:p>
        </p:txBody>
      </p:sp>
    </p:spTree>
    <p:extLst>
      <p:ext uri="{BB962C8B-B14F-4D97-AF65-F5344CB8AC3E}">
        <p14:creationId xmlns:p14="http://schemas.microsoft.com/office/powerpoint/2010/main" val="349362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 calcmode="lin" valueType="num">
                                      <p:cBhvr additive="base">
                                        <p:cTn id="7" dur="500" fill="hold"/>
                                        <p:tgtEl>
                                          <p:spTgt spid="2058"/>
                                        </p:tgtEl>
                                        <p:attrNameLst>
                                          <p:attrName>ppt_x</p:attrName>
                                        </p:attrNameLst>
                                      </p:cBhvr>
                                      <p:tavLst>
                                        <p:tav tm="0">
                                          <p:val>
                                            <p:strVal val="#ppt_x"/>
                                          </p:val>
                                        </p:tav>
                                        <p:tav tm="100000">
                                          <p:val>
                                            <p:strVal val="#ppt_x"/>
                                          </p:val>
                                        </p:tav>
                                      </p:tavLst>
                                    </p:anim>
                                    <p:anim calcmode="lin" valueType="num">
                                      <p:cBhvr additive="base">
                                        <p:cTn id="8" dur="500" fill="hold"/>
                                        <p:tgtEl>
                                          <p:spTgt spid="205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63"/>
                                        </p:tgtEl>
                                        <p:attrNameLst>
                                          <p:attrName>style.visibility</p:attrName>
                                        </p:attrNameLst>
                                      </p:cBhvr>
                                      <p:to>
                                        <p:strVal val="visible"/>
                                      </p:to>
                                    </p:set>
                                    <p:anim calcmode="lin" valueType="num">
                                      <p:cBhvr additive="base">
                                        <p:cTn id="11" dur="500" fill="hold"/>
                                        <p:tgtEl>
                                          <p:spTgt spid="2063"/>
                                        </p:tgtEl>
                                        <p:attrNameLst>
                                          <p:attrName>ppt_x</p:attrName>
                                        </p:attrNameLst>
                                      </p:cBhvr>
                                      <p:tavLst>
                                        <p:tav tm="0">
                                          <p:val>
                                            <p:strVal val="#ppt_x"/>
                                          </p:val>
                                        </p:tav>
                                        <p:tav tm="100000">
                                          <p:val>
                                            <p:strVal val="#ppt_x"/>
                                          </p:val>
                                        </p:tav>
                                      </p:tavLst>
                                    </p:anim>
                                    <p:anim calcmode="lin" valueType="num">
                                      <p:cBhvr additive="base">
                                        <p:cTn id="12" dur="500" fill="hold"/>
                                        <p:tgtEl>
                                          <p:spTgt spid="20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59"/>
                                        </p:tgtEl>
                                        <p:attrNameLst>
                                          <p:attrName>style.visibility</p:attrName>
                                        </p:attrNameLst>
                                      </p:cBhvr>
                                      <p:to>
                                        <p:strVal val="visible"/>
                                      </p:to>
                                    </p:set>
                                    <p:anim calcmode="lin" valueType="num">
                                      <p:cBhvr additive="base">
                                        <p:cTn id="21" dur="500" fill="hold"/>
                                        <p:tgtEl>
                                          <p:spTgt spid="2059"/>
                                        </p:tgtEl>
                                        <p:attrNameLst>
                                          <p:attrName>ppt_x</p:attrName>
                                        </p:attrNameLst>
                                      </p:cBhvr>
                                      <p:tavLst>
                                        <p:tav tm="0">
                                          <p:val>
                                            <p:strVal val="#ppt_x"/>
                                          </p:val>
                                        </p:tav>
                                        <p:tav tm="100000">
                                          <p:val>
                                            <p:strVal val="#ppt_x"/>
                                          </p:val>
                                        </p:tav>
                                      </p:tavLst>
                                    </p:anim>
                                    <p:anim calcmode="lin" valueType="num">
                                      <p:cBhvr additive="base">
                                        <p:cTn id="22" dur="500" fill="hold"/>
                                        <p:tgtEl>
                                          <p:spTgt spid="20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anim calcmode="lin" valueType="num">
                                      <p:cBhvr additive="base">
                                        <p:cTn id="25" dur="500" fill="hold"/>
                                        <p:tgtEl>
                                          <p:spTgt spid="2064"/>
                                        </p:tgtEl>
                                        <p:attrNameLst>
                                          <p:attrName>ppt_x</p:attrName>
                                        </p:attrNameLst>
                                      </p:cBhvr>
                                      <p:tavLst>
                                        <p:tav tm="0">
                                          <p:val>
                                            <p:strVal val="#ppt_x"/>
                                          </p:val>
                                        </p:tav>
                                        <p:tav tm="100000">
                                          <p:val>
                                            <p:strVal val="#ppt_x"/>
                                          </p:val>
                                        </p:tav>
                                      </p:tavLst>
                                    </p:anim>
                                    <p:anim calcmode="lin" valueType="num">
                                      <p:cBhvr additive="base">
                                        <p:cTn id="26" dur="500" fill="hold"/>
                                        <p:tgtEl>
                                          <p:spTgt spid="206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anim calcmode="lin" valueType="num">
                                      <p:cBhvr additive="base">
                                        <p:cTn id="35" dur="500" fill="hold"/>
                                        <p:tgtEl>
                                          <p:spTgt spid="2060"/>
                                        </p:tgtEl>
                                        <p:attrNameLst>
                                          <p:attrName>ppt_x</p:attrName>
                                        </p:attrNameLst>
                                      </p:cBhvr>
                                      <p:tavLst>
                                        <p:tav tm="0">
                                          <p:val>
                                            <p:strVal val="#ppt_x"/>
                                          </p:val>
                                        </p:tav>
                                        <p:tav tm="100000">
                                          <p:val>
                                            <p:strVal val="#ppt_x"/>
                                          </p:val>
                                        </p:tav>
                                      </p:tavLst>
                                    </p:anim>
                                    <p:anim calcmode="lin" valueType="num">
                                      <p:cBhvr additive="base">
                                        <p:cTn id="36" dur="500" fill="hold"/>
                                        <p:tgtEl>
                                          <p:spTgt spid="206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65"/>
                                        </p:tgtEl>
                                        <p:attrNameLst>
                                          <p:attrName>style.visibility</p:attrName>
                                        </p:attrNameLst>
                                      </p:cBhvr>
                                      <p:to>
                                        <p:strVal val="visible"/>
                                      </p:to>
                                    </p:set>
                                    <p:anim calcmode="lin" valueType="num">
                                      <p:cBhvr additive="base">
                                        <p:cTn id="39" dur="500" fill="hold"/>
                                        <p:tgtEl>
                                          <p:spTgt spid="2065"/>
                                        </p:tgtEl>
                                        <p:attrNameLst>
                                          <p:attrName>ppt_x</p:attrName>
                                        </p:attrNameLst>
                                      </p:cBhvr>
                                      <p:tavLst>
                                        <p:tav tm="0">
                                          <p:val>
                                            <p:strVal val="#ppt_x"/>
                                          </p:val>
                                        </p:tav>
                                        <p:tav tm="100000">
                                          <p:val>
                                            <p:strVal val="#ppt_x"/>
                                          </p:val>
                                        </p:tav>
                                      </p:tavLst>
                                    </p:anim>
                                    <p:anim calcmode="lin" valueType="num">
                                      <p:cBhvr additive="base">
                                        <p:cTn id="40" dur="500" fill="hold"/>
                                        <p:tgtEl>
                                          <p:spTgt spid="206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061"/>
                                        </p:tgtEl>
                                        <p:attrNameLst>
                                          <p:attrName>style.visibility</p:attrName>
                                        </p:attrNameLst>
                                      </p:cBhvr>
                                      <p:to>
                                        <p:strVal val="visible"/>
                                      </p:to>
                                    </p:set>
                                    <p:anim calcmode="lin" valueType="num">
                                      <p:cBhvr additive="base">
                                        <p:cTn id="49" dur="500" fill="hold"/>
                                        <p:tgtEl>
                                          <p:spTgt spid="2061"/>
                                        </p:tgtEl>
                                        <p:attrNameLst>
                                          <p:attrName>ppt_x</p:attrName>
                                        </p:attrNameLst>
                                      </p:cBhvr>
                                      <p:tavLst>
                                        <p:tav tm="0">
                                          <p:val>
                                            <p:strVal val="#ppt_x"/>
                                          </p:val>
                                        </p:tav>
                                        <p:tav tm="100000">
                                          <p:val>
                                            <p:strVal val="#ppt_x"/>
                                          </p:val>
                                        </p:tav>
                                      </p:tavLst>
                                    </p:anim>
                                    <p:anim calcmode="lin" valueType="num">
                                      <p:cBhvr additive="base">
                                        <p:cTn id="50" dur="500" fill="hold"/>
                                        <p:tgtEl>
                                          <p:spTgt spid="206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62"/>
                                        </p:tgtEl>
                                        <p:attrNameLst>
                                          <p:attrName>style.visibility</p:attrName>
                                        </p:attrNameLst>
                                      </p:cBhvr>
                                      <p:to>
                                        <p:strVal val="visible"/>
                                      </p:to>
                                    </p:set>
                                    <p:anim calcmode="lin" valueType="num">
                                      <p:cBhvr additive="base">
                                        <p:cTn id="53" dur="500" fill="hold"/>
                                        <p:tgtEl>
                                          <p:spTgt spid="2062"/>
                                        </p:tgtEl>
                                        <p:attrNameLst>
                                          <p:attrName>ppt_x</p:attrName>
                                        </p:attrNameLst>
                                      </p:cBhvr>
                                      <p:tavLst>
                                        <p:tav tm="0">
                                          <p:val>
                                            <p:strVal val="#ppt_x"/>
                                          </p:val>
                                        </p:tav>
                                        <p:tav tm="100000">
                                          <p:val>
                                            <p:strVal val="#ppt_x"/>
                                          </p:val>
                                        </p:tav>
                                      </p:tavLst>
                                    </p:anim>
                                    <p:anim calcmode="lin" valueType="num">
                                      <p:cBhvr additive="base">
                                        <p:cTn id="54" dur="500" fill="hold"/>
                                        <p:tgtEl>
                                          <p:spTgt spid="20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Limitations</a:t>
            </a:r>
            <a:endParaRPr lang="zh-CN" altLang="en-US" dirty="0"/>
          </a:p>
        </p:txBody>
      </p:sp>
      <p:sp>
        <p:nvSpPr>
          <p:cNvPr id="3" name="内容占位符 2"/>
          <p:cNvSpPr>
            <a:spLocks noGrp="1"/>
          </p:cNvSpPr>
          <p:nvPr>
            <p:ph idx="1"/>
          </p:nvPr>
        </p:nvSpPr>
        <p:spPr/>
        <p:txBody>
          <a:bodyPr/>
          <a:lstStyle/>
          <a:p>
            <a:r>
              <a:rPr lang="en-US" altLang="zh-CN" dirty="0" smtClean="0"/>
              <a:t>The reference image is simple, which could not represent some complex target scene</a:t>
            </a:r>
          </a:p>
          <a:p>
            <a:r>
              <a:rPr lang="en-US" altLang="zh-CN" dirty="0" smtClean="0"/>
              <a:t>The diffusion process does not take into account the shape of cloning boundary</a:t>
            </a:r>
          </a:p>
          <a:p>
            <a:r>
              <a:rPr lang="en-US" altLang="zh-CN" dirty="0" smtClean="0"/>
              <a:t>Motion and boundary difference between frames is not considered in video cloning</a:t>
            </a:r>
            <a:endParaRPr lang="en-US" altLang="zh-CN" dirty="0"/>
          </a:p>
        </p:txBody>
      </p:sp>
    </p:spTree>
    <p:extLst>
      <p:ext uri="{BB962C8B-B14F-4D97-AF65-F5344CB8AC3E}">
        <p14:creationId xmlns:p14="http://schemas.microsoft.com/office/powerpoint/2010/main" val="25863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We believe that the global feature of the target scene is an important factor for high-quality image cloning.</a:t>
            </a:r>
          </a:p>
          <a:p>
            <a:pPr marL="0" indent="0" eaLnBrk="1" hangingPunct="1">
              <a:buNone/>
            </a:pPr>
            <a:endParaRPr lang="en-US" altLang="zh-CN" dirty="0"/>
          </a:p>
        </p:txBody>
      </p:sp>
      <p:sp>
        <p:nvSpPr>
          <p:cNvPr id="336898" name="Rectangle 2"/>
          <p:cNvSpPr>
            <a:spLocks noGrp="1" noChangeArrowheads="1"/>
          </p:cNvSpPr>
          <p:nvPr>
            <p:ph type="title"/>
          </p:nvPr>
        </p:nvSpPr>
        <p:spPr/>
        <p:txBody>
          <a:bodyPr/>
          <a:lstStyle/>
          <a:p>
            <a:r>
              <a:rPr lang="en-US" altLang="zh-CN" dirty="0">
                <a:ea typeface="SimSun" pitchFamily="2" charset="-122"/>
                <a:sym typeface="Wingdings" pitchFamily="2" charset="2"/>
              </a:rPr>
              <a:t>Motivation</a:t>
            </a:r>
            <a:endParaRPr lang="zh-CN" altLang="en-US" dirty="0">
              <a:ea typeface="SimSun" pitchFamily="2" charset="-122"/>
              <a:sym typeface="Wingdings" pitchFamily="2" charset="2"/>
            </a:endParaRPr>
          </a:p>
        </p:txBody>
      </p:sp>
      <p:pic>
        <p:nvPicPr>
          <p:cNvPr id="2052" name="Picture 4" descr="E:\jackiezhy\paper_dev\CGI2011\My CGI_final\CGI_final_sub\image2-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10" y="3383995"/>
            <a:ext cx="3814604" cy="252444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jackiezhy\paper_dev\CGI2011\My CGI_final\CGI_final_sub\image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50" y="3388393"/>
            <a:ext cx="3814604" cy="25244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jackiezhy\paper_dev\CGI2011\My CGI_final\[PPT]CGI2011\y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593" y="3378516"/>
            <a:ext cx="812699" cy="81269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E:\jackiezhy\paper_dev\CGI2011\My CGI_final\[PPT]CGI2011\wro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3431888"/>
            <a:ext cx="812699" cy="812699"/>
          </a:xfrm>
          <a:prstGeom prst="rect">
            <a:avLst/>
          </a:prstGeom>
          <a:noFill/>
          <a:extLst>
            <a:ext uri="{909E8E84-426E-40DD-AFC4-6F175D3DCCD1}">
              <a14:hiddenFill xmlns:a14="http://schemas.microsoft.com/office/drawing/2010/main">
                <a:solidFill>
                  <a:srgbClr val="FFFFFF"/>
                </a:solidFill>
              </a14:hiddenFill>
            </a:ext>
          </a:extLst>
        </p:spPr>
      </p:pic>
      <p:sp>
        <p:nvSpPr>
          <p:cNvPr id="2" name="下箭头 1"/>
          <p:cNvSpPr/>
          <p:nvPr/>
        </p:nvSpPr>
        <p:spPr bwMode="auto">
          <a:xfrm rot="13971175">
            <a:off x="6071726" y="3633625"/>
            <a:ext cx="204449" cy="409223"/>
          </a:xfrm>
          <a:prstGeom prst="downArrow">
            <a:avLst>
              <a:gd name="adj1" fmla="val 22806"/>
              <a:gd name="adj2" fmla="val 50000"/>
            </a:avLst>
          </a:prstGeom>
          <a:solidFill>
            <a:srgbClr val="FF0101"/>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
        <p:nvSpPr>
          <p:cNvPr id="3" name="矩形 2"/>
          <p:cNvSpPr/>
          <p:nvPr/>
        </p:nvSpPr>
        <p:spPr bwMode="auto">
          <a:xfrm>
            <a:off x="6386931" y="3431888"/>
            <a:ext cx="364762" cy="352977"/>
          </a:xfrm>
          <a:prstGeom prst="rect">
            <a:avLst/>
          </a:prstGeom>
          <a:noFill/>
          <a:ln w="9525" cap="flat" cmpd="sng" algn="ctr">
            <a:solidFill>
              <a:srgbClr val="002060"/>
            </a:solidFill>
            <a:prstDash val="sysDash"/>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spTree>
    <p:extLst>
      <p:ext uri="{BB962C8B-B14F-4D97-AF65-F5344CB8AC3E}">
        <p14:creationId xmlns:p14="http://schemas.microsoft.com/office/powerpoint/2010/main" val="42273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 calcmode="lin" valueType="num">
                                      <p:cBhvr additive="base">
                                        <p:cTn id="7" dur="500" fill="hold"/>
                                        <p:tgtEl>
                                          <p:spTgt spid="2055"/>
                                        </p:tgtEl>
                                        <p:attrNameLst>
                                          <p:attrName>ppt_x</p:attrName>
                                        </p:attrNameLst>
                                      </p:cBhvr>
                                      <p:tavLst>
                                        <p:tav tm="0">
                                          <p:val>
                                            <p:strVal val="#ppt_x"/>
                                          </p:val>
                                        </p:tav>
                                        <p:tav tm="100000">
                                          <p:val>
                                            <p:strVal val="#ppt_x"/>
                                          </p:val>
                                        </p:tav>
                                      </p:tavLst>
                                    </p:anim>
                                    <p:anim calcmode="lin" valueType="num">
                                      <p:cBhvr additive="base">
                                        <p:cTn id="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 calcmode="lin" valueType="num">
                                      <p:cBhvr additive="base">
                                        <p:cTn id="25" dur="500" fill="hold"/>
                                        <p:tgtEl>
                                          <p:spTgt spid="2054"/>
                                        </p:tgtEl>
                                        <p:attrNameLst>
                                          <p:attrName>ppt_x</p:attrName>
                                        </p:attrNameLst>
                                      </p:cBhvr>
                                      <p:tavLst>
                                        <p:tav tm="0">
                                          <p:val>
                                            <p:strVal val="#ppt_x"/>
                                          </p:val>
                                        </p:tav>
                                        <p:tav tm="100000">
                                          <p:val>
                                            <p:strVal val="#ppt_x"/>
                                          </p:val>
                                        </p:tav>
                                      </p:tavLst>
                                    </p:anim>
                                    <p:anim calcmode="lin" valueType="num">
                                      <p:cBhvr additive="base">
                                        <p:cTn id="26"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en-US" dirty="0"/>
          </a:p>
        </p:txBody>
      </p:sp>
      <p:sp>
        <p:nvSpPr>
          <p:cNvPr id="3" name="内容占位符 2"/>
          <p:cNvSpPr>
            <a:spLocks noGrp="1"/>
          </p:cNvSpPr>
          <p:nvPr>
            <p:ph idx="1"/>
          </p:nvPr>
        </p:nvSpPr>
        <p:spPr/>
        <p:txBody>
          <a:bodyPr/>
          <a:lstStyle/>
          <a:p>
            <a:r>
              <a:rPr lang="en-US" dirty="0" smtClean="0"/>
              <a:t>Environment-Sensitive image cloning which combines the global and local features</a:t>
            </a:r>
          </a:p>
          <a:p>
            <a:pPr lvl="1"/>
            <a:r>
              <a:rPr lang="en-US" altLang="zh-CN" dirty="0">
                <a:solidFill>
                  <a:schemeClr val="tx1">
                    <a:lumMod val="20000"/>
                    <a:lumOff val="80000"/>
                  </a:schemeClr>
                </a:solidFill>
              </a:rPr>
              <a:t>Extract and represent the global feature of the target </a:t>
            </a:r>
            <a:r>
              <a:rPr lang="en-US" altLang="zh-CN" dirty="0" smtClean="0">
                <a:solidFill>
                  <a:schemeClr val="tx1">
                    <a:lumMod val="20000"/>
                    <a:lumOff val="80000"/>
                  </a:schemeClr>
                </a:solidFill>
              </a:rPr>
              <a:t>scene</a:t>
            </a:r>
          </a:p>
          <a:p>
            <a:pPr lvl="1"/>
            <a:r>
              <a:rPr lang="en-US" altLang="zh-CN" dirty="0" smtClean="0">
                <a:solidFill>
                  <a:schemeClr val="tx1">
                    <a:lumMod val="20000"/>
                    <a:lumOff val="80000"/>
                  </a:schemeClr>
                </a:solidFill>
              </a:rPr>
              <a:t>Propose a general model for image cloning in different illumination conditions</a:t>
            </a:r>
          </a:p>
          <a:p>
            <a:pPr lvl="1"/>
            <a:r>
              <a:rPr lang="en-US" altLang="zh-CN" dirty="0" smtClean="0">
                <a:solidFill>
                  <a:schemeClr val="tx1">
                    <a:lumMod val="20000"/>
                    <a:lumOff val="80000"/>
                  </a:schemeClr>
                </a:solidFill>
              </a:rPr>
              <a:t>An efficient MVC-based solution to composite images with hybrid boundary</a:t>
            </a:r>
          </a:p>
        </p:txBody>
      </p:sp>
    </p:spTree>
    <p:extLst>
      <p:ext uri="{BB962C8B-B14F-4D97-AF65-F5344CB8AC3E}">
        <p14:creationId xmlns:p14="http://schemas.microsoft.com/office/powerpoint/2010/main" val="195181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Future Work</a:t>
            </a:r>
            <a:endParaRPr lang="zh-CN" altLang="en-US" dirty="0"/>
          </a:p>
        </p:txBody>
      </p:sp>
      <p:sp>
        <p:nvSpPr>
          <p:cNvPr id="3" name="内容占位符 2"/>
          <p:cNvSpPr>
            <a:spLocks noGrp="1"/>
          </p:cNvSpPr>
          <p:nvPr>
            <p:ph idx="1"/>
          </p:nvPr>
        </p:nvSpPr>
        <p:spPr/>
        <p:txBody>
          <a:bodyPr/>
          <a:lstStyle/>
          <a:p>
            <a:r>
              <a:rPr lang="en-US" altLang="zh-CN" dirty="0" smtClean="0"/>
              <a:t>Explore more effective methods to extract the global visual features and create more complex reference image</a:t>
            </a:r>
          </a:p>
          <a:p>
            <a:r>
              <a:rPr lang="en-US" altLang="zh-CN" dirty="0" smtClean="0"/>
              <a:t>More effective methods to diffuse the global features into the cloned image</a:t>
            </a:r>
          </a:p>
          <a:p>
            <a:r>
              <a:rPr lang="en-US" altLang="zh-CN" dirty="0" smtClean="0"/>
              <a:t>Roughly analyzing the geometric character of the foreground objects in image cloning</a:t>
            </a:r>
          </a:p>
          <a:p>
            <a:r>
              <a:rPr lang="en-US" altLang="zh-CN" dirty="0" smtClean="0"/>
              <a:t>Consider the motion difference in application to video cloning</a:t>
            </a:r>
            <a:endParaRPr lang="zh-CN" altLang="en-US" dirty="0"/>
          </a:p>
        </p:txBody>
      </p:sp>
    </p:spTree>
    <p:extLst>
      <p:ext uri="{BB962C8B-B14F-4D97-AF65-F5344CB8AC3E}">
        <p14:creationId xmlns:p14="http://schemas.microsoft.com/office/powerpoint/2010/main" val="148140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Acknowledgement </a:t>
            </a:r>
            <a:endParaRPr lang="zh-CN" altLang="en-US" dirty="0"/>
          </a:p>
        </p:txBody>
      </p:sp>
      <p:sp>
        <p:nvSpPr>
          <p:cNvPr id="3" name="内容占位符 2"/>
          <p:cNvSpPr>
            <a:spLocks noGrp="1"/>
          </p:cNvSpPr>
          <p:nvPr>
            <p:ph idx="1"/>
          </p:nvPr>
        </p:nvSpPr>
        <p:spPr/>
        <p:txBody>
          <a:bodyPr/>
          <a:lstStyle/>
          <a:p>
            <a:r>
              <a:rPr lang="en-US" altLang="zh-CN" dirty="0"/>
              <a:t>We thank Prof. Hu </a:t>
            </a:r>
            <a:r>
              <a:rPr lang="en-US" altLang="zh-CN" dirty="0" smtClean="0"/>
              <a:t>for his encouragement and support</a:t>
            </a:r>
          </a:p>
          <a:p>
            <a:pPr marL="0" indent="0">
              <a:buNone/>
            </a:pPr>
            <a:endParaRPr lang="en-US" altLang="zh-CN" dirty="0" smtClean="0"/>
          </a:p>
          <a:p>
            <a:r>
              <a:rPr lang="en-US" altLang="zh-CN" dirty="0" smtClean="0"/>
              <a:t>We thank Tao Chen for his inspiring chat with us</a:t>
            </a:r>
          </a:p>
          <a:p>
            <a:endParaRPr lang="en-US" altLang="zh-CN" dirty="0"/>
          </a:p>
          <a:p>
            <a:r>
              <a:rPr lang="en-US" altLang="zh-CN" dirty="0" smtClean="0"/>
              <a:t>We thank Lin Cong, </a:t>
            </a:r>
            <a:r>
              <a:rPr lang="en-US" altLang="zh-CN" dirty="0" err="1" smtClean="0"/>
              <a:t>Weize</a:t>
            </a:r>
            <a:r>
              <a:rPr lang="en-US" altLang="zh-CN" dirty="0" smtClean="0"/>
              <a:t> </a:t>
            </a:r>
            <a:r>
              <a:rPr lang="en-US" altLang="zh-CN" dirty="0" smtClean="0"/>
              <a:t>Zhang for their help in writing and coding</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8187018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951820" y="3068960"/>
            <a:ext cx="3240360" cy="990110"/>
          </a:xfrm>
        </p:spPr>
        <p:txBody>
          <a:bodyPr/>
          <a:lstStyle/>
          <a:p>
            <a:pPr marL="0" indent="0">
              <a:buNone/>
            </a:pPr>
            <a:r>
              <a:rPr lang="en-US" altLang="zh-CN" sz="4800" dirty="0" smtClean="0">
                <a:latin typeface="Adobe Gothic Std B" pitchFamily="34" charset="-128"/>
                <a:ea typeface="Adobe Gothic Std B" pitchFamily="34" charset="-128"/>
              </a:rPr>
              <a:t>Thank you</a:t>
            </a:r>
            <a:endParaRPr lang="zh-CN" altLang="en-US" sz="4800" dirty="0">
              <a:latin typeface="Adobe Gothic Std B" pitchFamily="34" charset="-128"/>
            </a:endParaRPr>
          </a:p>
        </p:txBody>
      </p:sp>
    </p:spTree>
    <p:extLst>
      <p:ext uri="{BB962C8B-B14F-4D97-AF65-F5344CB8AC3E}">
        <p14:creationId xmlns:p14="http://schemas.microsoft.com/office/powerpoint/2010/main" val="1532484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Motivation</a:t>
            </a:r>
            <a:endParaRPr lang="en-US" dirty="0"/>
          </a:p>
        </p:txBody>
      </p:sp>
      <p:grpSp>
        <p:nvGrpSpPr>
          <p:cNvPr id="8" name="组合 7"/>
          <p:cNvGrpSpPr/>
          <p:nvPr/>
        </p:nvGrpSpPr>
        <p:grpSpPr>
          <a:xfrm>
            <a:off x="386533" y="1646292"/>
            <a:ext cx="3919048" cy="4904770"/>
            <a:chOff x="386533" y="1646292"/>
            <a:chExt cx="3919048" cy="4904770"/>
          </a:xfrm>
        </p:grpSpPr>
        <p:pic>
          <p:nvPicPr>
            <p:cNvPr id="205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09" b="99353" l="7632" r="99211">
                          <a14:foregroundMark x1="15263" y1="59547" x2="15263" y2="59547"/>
                          <a14:foregroundMark x1="13684" y1="52751" x2="13684" y2="52751"/>
                          <a14:foregroundMark x1="9474" y1="51456" x2="9474" y2="51456"/>
                          <a14:foregroundMark x1="12105" y1="63754" x2="12105" y2="63754"/>
                          <a14:foregroundMark x1="15263" y1="65372" x2="15263" y2="65372"/>
                          <a14:foregroundMark x1="19474" y1="64725" x2="19474" y2="64725"/>
                          <a14:foregroundMark x1="23158" y1="65049" x2="23158" y2="65049"/>
                          <a14:foregroundMark x1="23684" y1="59871" x2="23684" y2="59871"/>
                          <a14:foregroundMark x1="20263" y1="53074" x2="20263" y2="53074"/>
                          <a14:foregroundMark x1="85000" y1="45955" x2="85000" y2="45955"/>
                          <a14:foregroundMark x1="81316" y1="36246" x2="81316" y2="36246"/>
                          <a14:foregroundMark x1="85526" y1="35275" x2="85526" y2="35275"/>
                          <a14:foregroundMark x1="88684" y1="34304" x2="88684" y2="34304"/>
                          <a14:foregroundMark x1="92105" y1="40453" x2="92105" y2="40453"/>
                          <a14:foregroundMark x1="80789" y1="25890" x2="80789" y2="25890"/>
                          <a14:foregroundMark x1="77895" y1="20065" x2="77895" y2="20065"/>
                          <a14:foregroundMark x1="79474" y1="17476" x2="79474" y2="17476"/>
                          <a14:foregroundMark x1="92895" y1="17476" x2="92895" y2="17476"/>
                          <a14:foregroundMark x1="95000" y1="18770" x2="93684" y2="19094"/>
                          <a14:foregroundMark x1="90000" y1="24595" x2="90000" y2="24595"/>
                          <a14:foregroundMark x1="82105" y1="30097" x2="82105" y2="30097"/>
                          <a14:foregroundMark x1="88421" y1="32039" x2="88421" y2="32039"/>
                          <a14:foregroundMark x1="90526" y1="38835" x2="90526" y2="38835"/>
                          <a14:foregroundMark x1="94737" y1="39482" x2="94737" y2="39482"/>
                          <a14:foregroundMark x1="95526" y1="41100" x2="95526" y2="41100"/>
                          <a14:foregroundMark x1="90789" y1="46278" x2="90789" y2="46278"/>
                          <a14:foregroundMark x1="87895" y1="47573" x2="87895" y2="4757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61610" y="4747789"/>
              <a:ext cx="2217617" cy="180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标注 5"/>
            <p:cNvSpPr/>
            <p:nvPr/>
          </p:nvSpPr>
          <p:spPr bwMode="auto">
            <a:xfrm>
              <a:off x="386533" y="1646292"/>
              <a:ext cx="3919048" cy="2969555"/>
            </a:xfrm>
            <a:prstGeom prst="wedgeRectCallout">
              <a:avLst>
                <a:gd name="adj1" fmla="val -24794"/>
                <a:gd name="adj2" fmla="val 66111"/>
              </a:avLst>
            </a:prstGeom>
            <a:ln>
              <a:headEnd type="none" w="med" len="med"/>
              <a:tailEnd type="none" w="med" len="med"/>
            </a:ln>
            <a:extLst/>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FF6600"/>
                </a:solidFill>
                <a:effectLst/>
                <a:latin typeface="Arial" charset="0"/>
                <a:ea typeface="SimSun" pitchFamily="2" charset="-122"/>
              </a:endParaRPr>
            </a:p>
          </p:txBody>
        </p:sp>
        <p:sp>
          <p:nvSpPr>
            <p:cNvPr id="15" name="TextBox 14"/>
            <p:cNvSpPr txBox="1"/>
            <p:nvPr/>
          </p:nvSpPr>
          <p:spPr>
            <a:xfrm>
              <a:off x="1871700" y="4811326"/>
              <a:ext cx="2250250" cy="461665"/>
            </a:xfrm>
            <a:prstGeom prst="rect">
              <a:avLst/>
            </a:prstGeom>
            <a:noFill/>
          </p:spPr>
          <p:txBody>
            <a:bodyPr wrap="square" rtlCol="0">
              <a:spAutoFit/>
            </a:bodyPr>
            <a:lstStyle/>
            <a:p>
              <a:pPr algn="ctr"/>
              <a:r>
                <a:rPr lang="en-US" dirty="0" smtClean="0">
                  <a:solidFill>
                    <a:srgbClr val="FFFF00"/>
                  </a:solidFill>
                </a:rPr>
                <a:t>Local feature</a:t>
              </a:r>
              <a:endParaRPr lang="en-US" dirty="0">
                <a:solidFill>
                  <a:srgbClr val="FFFF00"/>
                </a:solidFill>
              </a:endParaRPr>
            </a:p>
          </p:txBody>
        </p:sp>
      </p:grpSp>
      <p:grpSp>
        <p:nvGrpSpPr>
          <p:cNvPr id="9" name="组合 8"/>
          <p:cNvGrpSpPr/>
          <p:nvPr/>
        </p:nvGrpSpPr>
        <p:grpSpPr>
          <a:xfrm>
            <a:off x="4436986" y="1600512"/>
            <a:ext cx="4410490" cy="5098172"/>
            <a:chOff x="4436986" y="1600512"/>
            <a:chExt cx="4410490" cy="5098172"/>
          </a:xfrm>
        </p:grpSpPr>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backgroundRemoval t="10000" b="99706" l="0" r="62000"/>
                      </a14:imgEffect>
                    </a14:imgLayer>
                  </a14:imgProps>
                </a:ext>
                <a:ext uri="{28A0092B-C50C-407E-A947-70E740481C1C}">
                  <a14:useLocalDpi xmlns:a14="http://schemas.microsoft.com/office/drawing/2010/main" val="0"/>
                </a:ext>
              </a:extLst>
            </a:blip>
            <a:stretch>
              <a:fillRect/>
            </a:stretch>
          </p:blipFill>
          <p:spPr>
            <a:xfrm>
              <a:off x="6288471" y="4600166"/>
              <a:ext cx="2160240" cy="2098518"/>
            </a:xfrm>
            <a:prstGeom prst="rect">
              <a:avLst/>
            </a:prstGeom>
          </p:spPr>
        </p:pic>
        <p:sp>
          <p:nvSpPr>
            <p:cNvPr id="5" name="云形标注 4"/>
            <p:cNvSpPr/>
            <p:nvPr/>
          </p:nvSpPr>
          <p:spPr bwMode="auto">
            <a:xfrm>
              <a:off x="4436986" y="1600512"/>
              <a:ext cx="4410490" cy="3060340"/>
            </a:xfrm>
            <a:prstGeom prst="cloudCallout">
              <a:avLst>
                <a:gd name="adj1" fmla="val 13375"/>
                <a:gd name="adj2" fmla="val 69180"/>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FF6600"/>
                </a:solidFill>
                <a:effectLst/>
                <a:latin typeface="Arial" charset="0"/>
                <a:ea typeface="SimSun" pitchFamily="2" charset="-122"/>
              </a:endParaRPr>
            </a:p>
          </p:txBody>
        </p:sp>
        <p:sp>
          <p:nvSpPr>
            <p:cNvPr id="7" name="任意多边形 6"/>
            <p:cNvSpPr/>
            <p:nvPr/>
          </p:nvSpPr>
          <p:spPr>
            <a:xfrm>
              <a:off x="6517758" y="2149548"/>
              <a:ext cx="244549" cy="21362"/>
            </a:xfrm>
            <a:custGeom>
              <a:avLst/>
              <a:gdLst>
                <a:gd name="connsiteX0" fmla="*/ 0 w 244549"/>
                <a:gd name="connsiteY0" fmla="*/ 21362 h 21362"/>
                <a:gd name="connsiteX1" fmla="*/ 244549 w 244549"/>
                <a:gd name="connsiteY1" fmla="*/ 97 h 21362"/>
                <a:gd name="connsiteX2" fmla="*/ 0 w 244549"/>
                <a:gd name="connsiteY2" fmla="*/ 21362 h 21362"/>
              </a:gdLst>
              <a:ahLst/>
              <a:cxnLst>
                <a:cxn ang="0">
                  <a:pos x="connsiteX0" y="connsiteY0"/>
                </a:cxn>
                <a:cxn ang="0">
                  <a:pos x="connsiteX1" y="connsiteY1"/>
                </a:cxn>
                <a:cxn ang="0">
                  <a:pos x="connsiteX2" y="connsiteY2"/>
                </a:cxn>
              </a:cxnLst>
              <a:rect l="l" t="t" r="r" b="b"/>
              <a:pathLst>
                <a:path w="244549" h="21362">
                  <a:moveTo>
                    <a:pt x="0" y="21362"/>
                  </a:moveTo>
                  <a:lnTo>
                    <a:pt x="244549" y="97"/>
                  </a:lnTo>
                  <a:cubicBezTo>
                    <a:pt x="242777" y="-1675"/>
                    <a:pt x="0" y="21362"/>
                    <a:pt x="0" y="21362"/>
                  </a:cubicBezTo>
                  <a:close/>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FF6600"/>
                </a:solidFill>
                <a:effectLst/>
                <a:latin typeface="Arial" charset="0"/>
                <a:ea typeface="SimSun" pitchFamily="2" charset="-122"/>
              </a:endParaRPr>
            </a:p>
          </p:txBody>
        </p:sp>
        <p:sp>
          <p:nvSpPr>
            <p:cNvPr id="33" name="TextBox 32"/>
            <p:cNvSpPr txBox="1"/>
            <p:nvPr/>
          </p:nvSpPr>
          <p:spPr>
            <a:xfrm>
              <a:off x="4477957" y="4848253"/>
              <a:ext cx="2162075" cy="830997"/>
            </a:xfrm>
            <a:prstGeom prst="rect">
              <a:avLst/>
            </a:prstGeom>
            <a:noFill/>
          </p:spPr>
          <p:txBody>
            <a:bodyPr wrap="square" rtlCol="0">
              <a:spAutoFit/>
            </a:bodyPr>
            <a:lstStyle/>
            <a:p>
              <a:pPr algn="ctr"/>
              <a:r>
                <a:rPr lang="en-US" dirty="0" smtClean="0">
                  <a:solidFill>
                    <a:srgbClr val="FFFF00"/>
                  </a:solidFill>
                </a:rPr>
                <a:t>Local &amp; global feature</a:t>
              </a:r>
              <a:endParaRPr lang="en-US" dirty="0">
                <a:solidFill>
                  <a:srgbClr val="FFFF00"/>
                </a:solidFill>
              </a:endParaRPr>
            </a:p>
          </p:txBody>
        </p:sp>
      </p:grpSp>
      <p:pic>
        <p:nvPicPr>
          <p:cNvPr id="6146" name="Picture 2" descr="E:\jackiezhy\paper_dev\CGI2011\My CGI_final\CGI_final_sub\image3-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167" y="1983143"/>
            <a:ext cx="3885714" cy="230095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jackiezhy\paper_dev\CGI2011\My CGI_final\CGI_final_sub\image3-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3133" y="2100967"/>
            <a:ext cx="3202998" cy="189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76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anim calcmode="lin" valueType="num">
                                      <p:cBhvr additive="base">
                                        <p:cTn id="11" dur="500" fill="hold"/>
                                        <p:tgtEl>
                                          <p:spTgt spid="6146"/>
                                        </p:tgtEl>
                                        <p:attrNameLst>
                                          <p:attrName>ppt_x</p:attrName>
                                        </p:attrNameLst>
                                      </p:cBhvr>
                                      <p:tavLst>
                                        <p:tav tm="0">
                                          <p:val>
                                            <p:strVal val="#ppt_x"/>
                                          </p:val>
                                        </p:tav>
                                        <p:tav tm="100000">
                                          <p:val>
                                            <p:strVal val="#ppt_x"/>
                                          </p:val>
                                        </p:tav>
                                      </p:tavLst>
                                    </p:anim>
                                    <p:anim calcmode="lin" valueType="num">
                                      <p:cBhvr additive="base">
                                        <p:cTn id="12"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147"/>
                                        </p:tgtEl>
                                        <p:attrNameLst>
                                          <p:attrName>style.visibility</p:attrName>
                                        </p:attrNameLst>
                                      </p:cBhvr>
                                      <p:to>
                                        <p:strVal val="visible"/>
                                      </p:to>
                                    </p:set>
                                    <p:animEffect transition="in" filter="fade">
                                      <p:cBhvr>
                                        <p:cTn id="22" dur="1000"/>
                                        <p:tgtEl>
                                          <p:spTgt spid="6147"/>
                                        </p:tgtEl>
                                      </p:cBhvr>
                                    </p:animEffect>
                                    <p:anim calcmode="lin" valueType="num">
                                      <p:cBhvr>
                                        <p:cTn id="23" dur="1000" fill="hold"/>
                                        <p:tgtEl>
                                          <p:spTgt spid="6147"/>
                                        </p:tgtEl>
                                        <p:attrNameLst>
                                          <p:attrName>ppt_x</p:attrName>
                                        </p:attrNameLst>
                                      </p:cBhvr>
                                      <p:tavLst>
                                        <p:tav tm="0">
                                          <p:val>
                                            <p:strVal val="#ppt_x"/>
                                          </p:val>
                                        </p:tav>
                                        <p:tav tm="100000">
                                          <p:val>
                                            <p:strVal val="#ppt_x"/>
                                          </p:val>
                                        </p:tav>
                                      </p:tavLst>
                                    </p:anim>
                                    <p:anim calcmode="lin" valueType="num">
                                      <p:cBhvr>
                                        <p:cTn id="24"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Related work</a:t>
            </a:r>
            <a:endParaRPr lang="en-US" dirty="0"/>
          </a:p>
        </p:txBody>
      </p:sp>
      <p:sp>
        <p:nvSpPr>
          <p:cNvPr id="3" name="内容占位符 2"/>
          <p:cNvSpPr>
            <a:spLocks noGrp="1"/>
          </p:cNvSpPr>
          <p:nvPr>
            <p:ph idx="1"/>
          </p:nvPr>
        </p:nvSpPr>
        <p:spPr>
          <a:xfrm>
            <a:off x="347663" y="1583795"/>
            <a:ext cx="8415337" cy="4724400"/>
          </a:xfrm>
        </p:spPr>
        <p:txBody>
          <a:bodyPr/>
          <a:lstStyle/>
          <a:p>
            <a:r>
              <a:rPr lang="en-US" altLang="zh-CN" dirty="0"/>
              <a:t>Image </a:t>
            </a:r>
            <a:r>
              <a:rPr lang="en-US" altLang="zh-CN" dirty="0" smtClean="0"/>
              <a:t>Cloning</a:t>
            </a:r>
          </a:p>
          <a:p>
            <a:pPr lvl="1"/>
            <a:r>
              <a:rPr lang="en-US" altLang="zh-CN" dirty="0" smtClean="0">
                <a:latin typeface="Times New Roman" pitchFamily="18" charset="0"/>
                <a:cs typeface="Times New Roman" pitchFamily="18" charset="0"/>
              </a:rPr>
              <a:t>Gradient-based Cloning [Perez et al. 2003, </a:t>
            </a:r>
            <a:r>
              <a:rPr lang="en-US" altLang="zh-CN" dirty="0" err="1" smtClean="0">
                <a:latin typeface="Times New Roman" pitchFamily="18" charset="0"/>
                <a:cs typeface="Times New Roman" pitchFamily="18" charset="0"/>
              </a:rPr>
              <a:t>Farbman</a:t>
            </a:r>
            <a:r>
              <a:rPr lang="en-US" altLang="zh-CN" dirty="0" smtClean="0">
                <a:latin typeface="Times New Roman" pitchFamily="18" charset="0"/>
                <a:cs typeface="Times New Roman" pitchFamily="18" charset="0"/>
              </a:rPr>
              <a:t> et al. 2009, </a:t>
            </a:r>
            <a:r>
              <a:rPr lang="en-US" altLang="zh-CN" dirty="0" err="1" smtClean="0">
                <a:latin typeface="Times New Roman" pitchFamily="18" charset="0"/>
                <a:cs typeface="Times New Roman" pitchFamily="18" charset="0"/>
              </a:rPr>
              <a:t>Jia</a:t>
            </a:r>
            <a:r>
              <a:rPr lang="en-US" altLang="zh-CN" dirty="0" smtClean="0">
                <a:latin typeface="Times New Roman" pitchFamily="18" charset="0"/>
                <a:cs typeface="Times New Roman" pitchFamily="18" charset="0"/>
              </a:rPr>
              <a:t> et al. 2009]</a:t>
            </a:r>
          </a:p>
          <a:p>
            <a:pPr lvl="1"/>
            <a:r>
              <a:rPr lang="en-US" altLang="zh-CN" dirty="0" smtClean="0">
                <a:latin typeface="Times New Roman" pitchFamily="18" charset="0"/>
                <a:cs typeface="Times New Roman" pitchFamily="18" charset="0"/>
              </a:rPr>
              <a:t>Hybrid Cloning [Chen et al. 2009]</a:t>
            </a:r>
          </a:p>
          <a:p>
            <a:pPr lvl="1"/>
            <a:r>
              <a:rPr lang="en-US" altLang="zh-CN" dirty="0"/>
              <a:t>Content-aware Cloning [Yang et al. 2010, Ding and Tong 2010, </a:t>
            </a:r>
            <a:r>
              <a:rPr lang="en-US" altLang="zh-CN" dirty="0" err="1"/>
              <a:t>Xie</a:t>
            </a:r>
            <a:r>
              <a:rPr lang="en-US" altLang="zh-CN" dirty="0"/>
              <a:t> et al. 2010, </a:t>
            </a:r>
            <a:r>
              <a:rPr lang="en-US" altLang="zh-CN" dirty="0" err="1"/>
              <a:t>Lalonde</a:t>
            </a:r>
            <a:r>
              <a:rPr lang="en-US" altLang="zh-CN" dirty="0"/>
              <a:t> et al. 2007]</a:t>
            </a:r>
          </a:p>
          <a:p>
            <a:pPr lvl="1"/>
            <a:endParaRPr lang="en-US" altLang="zh-CN" dirty="0" smtClean="0">
              <a:latin typeface="Times New Roman" pitchFamily="18" charset="0"/>
              <a:cs typeface="Times New Roman" pitchFamily="18" charset="0"/>
            </a:endParaRPr>
          </a:p>
          <a:p>
            <a:pPr marL="0" indent="0">
              <a:buNone/>
            </a:pPr>
            <a:r>
              <a:rPr lang="en-US" altLang="zh-CN" dirty="0" smtClean="0"/>
              <a:t>None </a:t>
            </a:r>
            <a:r>
              <a:rPr lang="en-US" altLang="zh-CN" dirty="0"/>
              <a:t>of these methods </a:t>
            </a:r>
            <a:r>
              <a:rPr lang="en-US" altLang="zh-CN" dirty="0" smtClean="0"/>
              <a:t>take into account the </a:t>
            </a:r>
            <a:r>
              <a:rPr lang="en-US" altLang="zh-CN" dirty="0" smtClean="0">
                <a:solidFill>
                  <a:srgbClr val="FFFF00"/>
                </a:solidFill>
              </a:rPr>
              <a:t>global feature</a:t>
            </a:r>
            <a:r>
              <a:rPr lang="en-US" altLang="zh-CN" dirty="0" smtClean="0"/>
              <a:t> of the target scene in image composition.</a:t>
            </a:r>
            <a:endParaRPr lang="en-US" dirty="0"/>
          </a:p>
        </p:txBody>
      </p:sp>
    </p:spTree>
    <p:extLst>
      <p:ext uri="{BB962C8B-B14F-4D97-AF65-F5344CB8AC3E}">
        <p14:creationId xmlns:p14="http://schemas.microsoft.com/office/powerpoint/2010/main" val="4555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234280" y="156400"/>
            <a:ext cx="6858000" cy="1022350"/>
          </a:xfrm>
          <a:prstGeom prst="rect">
            <a:avLst/>
          </a:prstGeom>
          <a:noFill/>
          <a:ln>
            <a:noFill/>
          </a:ln>
          <a:effectLst>
            <a:outerShdw dist="1796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a:spcBef>
                <a:spcPct val="0"/>
              </a:spcBef>
              <a:spcAft>
                <a:spcPct val="0"/>
              </a:spcAft>
              <a:defRPr sz="3700" b="1">
                <a:solidFill>
                  <a:srgbClr val="FFFFFF"/>
                </a:solidFill>
                <a:effectLst/>
                <a:latin typeface="+mj-lt"/>
                <a:ea typeface="+mj-ea"/>
                <a:cs typeface="+mj-cs"/>
              </a:defRPr>
            </a:lvl1pPr>
            <a:lvl2pPr algn="l" rtl="0" eaLnBrk="0" fontAlgn="base">
              <a:spcBef>
                <a:spcPct val="0"/>
              </a:spcBef>
              <a:spcAft>
                <a:spcPct val="0"/>
              </a:spcAft>
              <a:defRPr sz="3700" b="1">
                <a:solidFill>
                  <a:srgbClr val="FFFFFF"/>
                </a:solidFill>
                <a:latin typeface="Arial" charset="0"/>
              </a:defRPr>
            </a:lvl2pPr>
            <a:lvl3pPr algn="l" rtl="0" eaLnBrk="0" fontAlgn="base">
              <a:spcBef>
                <a:spcPct val="0"/>
              </a:spcBef>
              <a:spcAft>
                <a:spcPct val="0"/>
              </a:spcAft>
              <a:defRPr sz="3700" b="1">
                <a:solidFill>
                  <a:srgbClr val="FFFFFF"/>
                </a:solidFill>
                <a:latin typeface="Arial" charset="0"/>
              </a:defRPr>
            </a:lvl3pPr>
            <a:lvl4pPr algn="l" rtl="0" eaLnBrk="0" fontAlgn="base">
              <a:spcBef>
                <a:spcPct val="0"/>
              </a:spcBef>
              <a:spcAft>
                <a:spcPct val="0"/>
              </a:spcAft>
              <a:defRPr sz="3700" b="1">
                <a:solidFill>
                  <a:srgbClr val="FFFFFF"/>
                </a:solidFill>
                <a:latin typeface="Arial" charset="0"/>
              </a:defRPr>
            </a:lvl4pPr>
            <a:lvl5pPr algn="l" rtl="0" eaLnBrk="0" fontAlgn="base">
              <a:spcBef>
                <a:spcPct val="0"/>
              </a:spcBef>
              <a:spcAft>
                <a:spcPct val="0"/>
              </a:spcAft>
              <a:defRPr sz="3700" b="1">
                <a:solidFill>
                  <a:srgbClr val="FFFFFF"/>
                </a:solidFill>
                <a:latin typeface="Arial" charset="0"/>
              </a:defRPr>
            </a:lvl5pPr>
            <a:lvl6pPr marL="457200" algn="l" rtl="0" eaLnBrk="0" fontAlgn="base">
              <a:spcBef>
                <a:spcPct val="0"/>
              </a:spcBef>
              <a:spcAft>
                <a:spcPct val="0"/>
              </a:spcAft>
              <a:defRPr sz="3700" b="1">
                <a:solidFill>
                  <a:srgbClr val="FFFFFF"/>
                </a:solidFill>
                <a:latin typeface="Arial" charset="0"/>
              </a:defRPr>
            </a:lvl6pPr>
            <a:lvl7pPr marL="914400" algn="l" rtl="0" eaLnBrk="0" fontAlgn="base">
              <a:spcBef>
                <a:spcPct val="0"/>
              </a:spcBef>
              <a:spcAft>
                <a:spcPct val="0"/>
              </a:spcAft>
              <a:defRPr sz="3700" b="1">
                <a:solidFill>
                  <a:srgbClr val="FFFFFF"/>
                </a:solidFill>
                <a:latin typeface="Arial" charset="0"/>
              </a:defRPr>
            </a:lvl7pPr>
            <a:lvl8pPr marL="1371600" algn="l" rtl="0" eaLnBrk="0" fontAlgn="base">
              <a:spcBef>
                <a:spcPct val="0"/>
              </a:spcBef>
              <a:spcAft>
                <a:spcPct val="0"/>
              </a:spcAft>
              <a:defRPr sz="3700" b="1">
                <a:solidFill>
                  <a:srgbClr val="FFFFFF"/>
                </a:solidFill>
                <a:latin typeface="Arial" charset="0"/>
              </a:defRPr>
            </a:lvl8pPr>
            <a:lvl9pPr marL="1828800" algn="l" rtl="0" eaLnBrk="0" fontAlgn="base">
              <a:spcBef>
                <a:spcPct val="0"/>
              </a:spcBef>
              <a:spcAft>
                <a:spcPct val="0"/>
              </a:spcAft>
              <a:defRPr sz="3700" b="1">
                <a:solidFill>
                  <a:srgbClr val="FFFFFF"/>
                </a:solidFill>
                <a:latin typeface="Arial" charset="0"/>
              </a:defRPr>
            </a:lvl9pPr>
          </a:lstStyle>
          <a:p>
            <a:r>
              <a:rPr lang="en-US" dirty="0" smtClean="0"/>
              <a:t>Challenges</a:t>
            </a:r>
            <a:endParaRPr lang="en-US" dirty="0"/>
          </a:p>
        </p:txBody>
      </p:sp>
      <p:sp>
        <p:nvSpPr>
          <p:cNvPr id="3" name="内容占位符 2"/>
          <p:cNvSpPr>
            <a:spLocks noGrp="1"/>
          </p:cNvSpPr>
          <p:nvPr>
            <p:ph idx="1"/>
          </p:nvPr>
        </p:nvSpPr>
        <p:spPr>
          <a:xfrm>
            <a:off x="251520" y="1809750"/>
            <a:ext cx="8892480" cy="4724400"/>
          </a:xfrm>
        </p:spPr>
        <p:txBody>
          <a:bodyPr/>
          <a:lstStyle/>
          <a:p>
            <a:r>
              <a:rPr lang="en-US" altLang="zh-CN" dirty="0" smtClean="0"/>
              <a:t>Extract the global feature of the target scene</a:t>
            </a:r>
          </a:p>
          <a:p>
            <a:endParaRPr lang="en-US" altLang="zh-CN" dirty="0"/>
          </a:p>
          <a:p>
            <a:r>
              <a:rPr lang="en-US" altLang="zh-CN" dirty="0" smtClean="0"/>
              <a:t>Represent the extracted global feature and further affect the cloned image</a:t>
            </a:r>
          </a:p>
          <a:p>
            <a:pPr lvl="1"/>
            <a:endParaRPr lang="en-US" altLang="zh-CN" dirty="0"/>
          </a:p>
          <a:p>
            <a:endParaRPr lang="en-US" dirty="0"/>
          </a:p>
        </p:txBody>
      </p:sp>
      <p:pic>
        <p:nvPicPr>
          <p:cNvPr id="1026" name="Picture 2" descr="C:\Users\Yun Zhang\Desktop\nerd_thin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831" y="3782740"/>
            <a:ext cx="1598252" cy="27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16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270030" y="1809945"/>
            <a:ext cx="889248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a:lnSpc>
                <a:spcPct val="125000"/>
              </a:lnSpc>
              <a:spcBef>
                <a:spcPts val="0"/>
              </a:spcBef>
              <a:spcAft>
                <a:spcPts val="0"/>
              </a:spcAft>
              <a:buClr>
                <a:schemeClr val="accent2"/>
              </a:buClr>
              <a:buSzPct val="110000"/>
              <a:buChar char="•"/>
              <a:defRPr sz="2800">
                <a:solidFill>
                  <a:srgbClr val="FFFFFF"/>
                </a:solidFill>
                <a:latin typeface="+mn-lt"/>
                <a:ea typeface="+mn-ea"/>
                <a:cs typeface="+mn-cs"/>
              </a:defRPr>
            </a:lvl1pPr>
            <a:lvl2pPr marL="742950" indent="-285750" algn="l" rtl="0" eaLnBrk="0" fontAlgn="base">
              <a:lnSpc>
                <a:spcPct val="125000"/>
              </a:lnSpc>
              <a:spcBef>
                <a:spcPts val="0"/>
              </a:spcBef>
              <a:spcAft>
                <a:spcPts val="0"/>
              </a:spcAft>
              <a:buClr>
                <a:schemeClr val="accent2"/>
              </a:buClr>
              <a:buSzPct val="110000"/>
              <a:buFont typeface="Arial" charset="0"/>
              <a:buChar char="–"/>
              <a:defRPr sz="2400">
                <a:solidFill>
                  <a:srgbClr val="FFFFFF"/>
                </a:solidFill>
                <a:latin typeface="Times New Roman" pitchFamily="18" charset="0"/>
                <a:cs typeface="Times New Roman" pitchFamily="18" charset="0"/>
              </a:defRPr>
            </a:lvl2pPr>
            <a:lvl3pPr marL="1143000" indent="-228600" algn="l" rtl="0" eaLnBrk="0" fontAlgn="base">
              <a:lnSpc>
                <a:spcPct val="125000"/>
              </a:lnSpc>
              <a:spcBef>
                <a:spcPts val="0"/>
              </a:spcBef>
              <a:spcAft>
                <a:spcPts val="0"/>
              </a:spcAft>
              <a:buClr>
                <a:schemeClr val="accent2"/>
              </a:buClr>
              <a:buSzPct val="110000"/>
              <a:buChar char="•"/>
              <a:defRPr sz="2200">
                <a:solidFill>
                  <a:srgbClr val="FFFFFF"/>
                </a:solidFill>
                <a:latin typeface="Times New Roman" pitchFamily="18" charset="0"/>
                <a:cs typeface="Times New Roman" pitchFamily="18" charset="0"/>
              </a:defRPr>
            </a:lvl3pPr>
            <a:lvl4pPr marL="1600200" indent="-228600" algn="l" rtl="0" eaLnBrk="0" fontAlgn="base">
              <a:lnSpc>
                <a:spcPct val="125000"/>
              </a:lnSpc>
              <a:spcBef>
                <a:spcPts val="0"/>
              </a:spcBef>
              <a:spcAft>
                <a:spcPts val="0"/>
              </a:spcAft>
              <a:buClr>
                <a:schemeClr val="accent2"/>
              </a:buClr>
              <a:buSzPct val="110000"/>
              <a:buFont typeface="Arial" charset="0"/>
              <a:buChar char="–"/>
              <a:defRPr sz="2000">
                <a:solidFill>
                  <a:srgbClr val="FFFFFF"/>
                </a:solidFill>
                <a:latin typeface="Times New Roman" pitchFamily="18" charset="0"/>
                <a:cs typeface="Times New Roman" pitchFamily="18" charset="0"/>
              </a:defRPr>
            </a:lvl4pPr>
            <a:lvl5pPr marL="2057400" indent="-228600" algn="l" rtl="0" eaLnBrk="0" fontAlgn="base">
              <a:lnSpc>
                <a:spcPct val="125000"/>
              </a:lnSpc>
              <a:spcBef>
                <a:spcPts val="0"/>
              </a:spcBef>
              <a:spcAft>
                <a:spcPts val="0"/>
              </a:spcAft>
              <a:buClr>
                <a:schemeClr val="accent2"/>
              </a:buClr>
              <a:buSzPct val="110000"/>
              <a:buFont typeface="Arial" charset="0"/>
              <a:buChar char="›"/>
              <a:defRPr sz="2000">
                <a:solidFill>
                  <a:srgbClr val="FFFFFF"/>
                </a:solidFill>
                <a:latin typeface="Times New Roman" pitchFamily="18" charset="0"/>
                <a:cs typeface="Times New Roman" pitchFamily="18" charset="0"/>
              </a:defRPr>
            </a:lvl5pPr>
            <a:lvl6pPr marL="25146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6pPr>
            <a:lvl7pPr marL="29718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7pPr>
            <a:lvl8pPr marL="34290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8pPr>
            <a:lvl9pPr marL="3886200" indent="-228600" algn="l" rtl="0" eaLnBrk="0" fontAlgn="base">
              <a:lnSpc>
                <a:spcPct val="110000"/>
              </a:lnSpc>
              <a:spcBef>
                <a:spcPts val="600"/>
              </a:spcBef>
              <a:spcAft>
                <a:spcPts val="600"/>
              </a:spcAft>
              <a:buClr>
                <a:schemeClr val="accent2"/>
              </a:buClr>
              <a:buSzPct val="110000"/>
              <a:buFont typeface="Arial" charset="0"/>
              <a:buChar char="›"/>
              <a:defRPr sz="2000">
                <a:solidFill>
                  <a:srgbClr val="FFFFFF"/>
                </a:solidFill>
                <a:latin typeface="+mn-lt"/>
              </a:defRPr>
            </a:lvl9pPr>
          </a:lstStyle>
          <a:p>
            <a:r>
              <a:rPr lang="en-US" altLang="zh-CN" dirty="0" smtClean="0">
                <a:solidFill>
                  <a:schemeClr val="tx1">
                    <a:lumMod val="20000"/>
                    <a:lumOff val="80000"/>
                  </a:schemeClr>
                </a:solidFill>
              </a:rPr>
              <a:t>Extract and represent the global feature of the target scene</a:t>
            </a:r>
          </a:p>
          <a:p>
            <a:endParaRPr lang="en-US" altLang="zh-CN" dirty="0">
              <a:solidFill>
                <a:schemeClr val="tx1">
                  <a:lumMod val="20000"/>
                  <a:lumOff val="80000"/>
                </a:schemeClr>
              </a:solidFill>
            </a:endParaRPr>
          </a:p>
          <a:p>
            <a:r>
              <a:rPr lang="en-US" altLang="zh-CN" dirty="0" smtClean="0">
                <a:solidFill>
                  <a:schemeClr val="tx1">
                    <a:lumMod val="20000"/>
                    <a:lumOff val="80000"/>
                  </a:schemeClr>
                </a:solidFill>
              </a:rPr>
              <a:t>Conceive an efficient method to perform image composition with hybrid boundary</a:t>
            </a:r>
          </a:p>
          <a:p>
            <a:endParaRPr lang="en-US" altLang="zh-CN" dirty="0">
              <a:solidFill>
                <a:schemeClr val="tx1">
                  <a:lumMod val="20000"/>
                  <a:lumOff val="80000"/>
                </a:schemeClr>
              </a:solidFill>
            </a:endParaRPr>
          </a:p>
          <a:p>
            <a:r>
              <a:rPr lang="en-US" altLang="zh-CN" dirty="0" smtClean="0">
                <a:solidFill>
                  <a:schemeClr val="tx1">
                    <a:lumMod val="20000"/>
                    <a:lumOff val="80000"/>
                  </a:schemeClr>
                </a:solidFill>
              </a:rPr>
              <a:t>Construct a general model to implement Environment-sensitive cloning</a:t>
            </a:r>
            <a:endParaRPr lang="en-US" dirty="0">
              <a:solidFill>
                <a:schemeClr val="tx1">
                  <a:lumMod val="20000"/>
                  <a:lumOff val="80000"/>
                </a:schemeClr>
              </a:solidFill>
            </a:endParaRPr>
          </a:p>
        </p:txBody>
      </p:sp>
      <p:sp>
        <p:nvSpPr>
          <p:cNvPr id="4" name="标题 1"/>
          <p:cNvSpPr txBox="1">
            <a:spLocks/>
          </p:cNvSpPr>
          <p:nvPr/>
        </p:nvSpPr>
        <p:spPr bwMode="auto">
          <a:xfrm>
            <a:off x="234280" y="156400"/>
            <a:ext cx="6858000" cy="1022350"/>
          </a:xfrm>
          <a:prstGeom prst="rect">
            <a:avLst/>
          </a:prstGeom>
          <a:noFill/>
          <a:ln>
            <a:noFill/>
          </a:ln>
          <a:effectLst>
            <a:outerShdw dist="1796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a:spcBef>
                <a:spcPct val="0"/>
              </a:spcBef>
              <a:spcAft>
                <a:spcPct val="0"/>
              </a:spcAft>
              <a:defRPr sz="3700" b="1">
                <a:solidFill>
                  <a:srgbClr val="FFFFFF"/>
                </a:solidFill>
                <a:effectLst/>
                <a:latin typeface="+mj-lt"/>
                <a:ea typeface="+mj-ea"/>
                <a:cs typeface="+mj-cs"/>
              </a:defRPr>
            </a:lvl1pPr>
            <a:lvl2pPr algn="l" rtl="0" eaLnBrk="0" fontAlgn="base">
              <a:spcBef>
                <a:spcPct val="0"/>
              </a:spcBef>
              <a:spcAft>
                <a:spcPct val="0"/>
              </a:spcAft>
              <a:defRPr sz="3700" b="1">
                <a:solidFill>
                  <a:srgbClr val="FFFFFF"/>
                </a:solidFill>
                <a:latin typeface="Arial" charset="0"/>
              </a:defRPr>
            </a:lvl2pPr>
            <a:lvl3pPr algn="l" rtl="0" eaLnBrk="0" fontAlgn="base">
              <a:spcBef>
                <a:spcPct val="0"/>
              </a:spcBef>
              <a:spcAft>
                <a:spcPct val="0"/>
              </a:spcAft>
              <a:defRPr sz="3700" b="1">
                <a:solidFill>
                  <a:srgbClr val="FFFFFF"/>
                </a:solidFill>
                <a:latin typeface="Arial" charset="0"/>
              </a:defRPr>
            </a:lvl3pPr>
            <a:lvl4pPr algn="l" rtl="0" eaLnBrk="0" fontAlgn="base">
              <a:spcBef>
                <a:spcPct val="0"/>
              </a:spcBef>
              <a:spcAft>
                <a:spcPct val="0"/>
              </a:spcAft>
              <a:defRPr sz="3700" b="1">
                <a:solidFill>
                  <a:srgbClr val="FFFFFF"/>
                </a:solidFill>
                <a:latin typeface="Arial" charset="0"/>
              </a:defRPr>
            </a:lvl4pPr>
            <a:lvl5pPr algn="l" rtl="0" eaLnBrk="0" fontAlgn="base">
              <a:spcBef>
                <a:spcPct val="0"/>
              </a:spcBef>
              <a:spcAft>
                <a:spcPct val="0"/>
              </a:spcAft>
              <a:defRPr sz="3700" b="1">
                <a:solidFill>
                  <a:srgbClr val="FFFFFF"/>
                </a:solidFill>
                <a:latin typeface="Arial" charset="0"/>
              </a:defRPr>
            </a:lvl5pPr>
            <a:lvl6pPr marL="457200" algn="l" rtl="0" eaLnBrk="0" fontAlgn="base">
              <a:spcBef>
                <a:spcPct val="0"/>
              </a:spcBef>
              <a:spcAft>
                <a:spcPct val="0"/>
              </a:spcAft>
              <a:defRPr sz="3700" b="1">
                <a:solidFill>
                  <a:srgbClr val="FFFFFF"/>
                </a:solidFill>
                <a:latin typeface="Arial" charset="0"/>
              </a:defRPr>
            </a:lvl6pPr>
            <a:lvl7pPr marL="914400" algn="l" rtl="0" eaLnBrk="0" fontAlgn="base">
              <a:spcBef>
                <a:spcPct val="0"/>
              </a:spcBef>
              <a:spcAft>
                <a:spcPct val="0"/>
              </a:spcAft>
              <a:defRPr sz="3700" b="1">
                <a:solidFill>
                  <a:srgbClr val="FFFFFF"/>
                </a:solidFill>
                <a:latin typeface="Arial" charset="0"/>
              </a:defRPr>
            </a:lvl7pPr>
            <a:lvl8pPr marL="1371600" algn="l" rtl="0" eaLnBrk="0" fontAlgn="base">
              <a:spcBef>
                <a:spcPct val="0"/>
              </a:spcBef>
              <a:spcAft>
                <a:spcPct val="0"/>
              </a:spcAft>
              <a:defRPr sz="3700" b="1">
                <a:solidFill>
                  <a:srgbClr val="FFFFFF"/>
                </a:solidFill>
                <a:latin typeface="Arial" charset="0"/>
              </a:defRPr>
            </a:lvl8pPr>
            <a:lvl9pPr marL="1828800" algn="l" rtl="0" eaLnBrk="0" fontAlgn="base">
              <a:spcBef>
                <a:spcPct val="0"/>
              </a:spcBef>
              <a:spcAft>
                <a:spcPct val="0"/>
              </a:spcAft>
              <a:defRPr sz="3700" b="1">
                <a:solidFill>
                  <a:srgbClr val="FFFFFF"/>
                </a:solidFill>
                <a:latin typeface="Arial" charset="0"/>
              </a:defRPr>
            </a:lvl9pPr>
          </a:lstStyle>
          <a:p>
            <a:r>
              <a:rPr lang="en-US" dirty="0" smtClean="0"/>
              <a:t>Contributions</a:t>
            </a:r>
            <a:endParaRPr lang="en-US" dirty="0"/>
          </a:p>
        </p:txBody>
      </p:sp>
      <p:sp>
        <p:nvSpPr>
          <p:cNvPr id="8" name="Rectangle 7"/>
          <p:cNvSpPr>
            <a:spLocks noChangeArrowheads="1"/>
          </p:cNvSpPr>
          <p:nvPr/>
        </p:nvSpPr>
        <p:spPr bwMode="auto">
          <a:xfrm>
            <a:off x="234280" y="1637050"/>
            <a:ext cx="8909720" cy="1485166"/>
          </a:xfrm>
          <a:prstGeom prst="rect">
            <a:avLst/>
          </a:prstGeom>
          <a:solidFill>
            <a:srgbClr val="231F20">
              <a:alpha val="90000"/>
            </a:srgbClr>
          </a:solidFill>
          <a:ln>
            <a:noFill/>
          </a:ln>
          <a:effectLst/>
          <a:extLst/>
        </p:spPr>
        <p:txBody>
          <a:bodyPr wrap="none" anchor="ctr"/>
          <a:lstStyle/>
          <a:p>
            <a:endParaRPr lang="zh-CN" altLang="en-US"/>
          </a:p>
        </p:txBody>
      </p:sp>
      <p:sp>
        <p:nvSpPr>
          <p:cNvPr id="10" name="Rectangle 7"/>
          <p:cNvSpPr>
            <a:spLocks noChangeArrowheads="1"/>
          </p:cNvSpPr>
          <p:nvPr/>
        </p:nvSpPr>
        <p:spPr bwMode="auto">
          <a:xfrm>
            <a:off x="290931" y="3429562"/>
            <a:ext cx="8640960" cy="1485166"/>
          </a:xfrm>
          <a:prstGeom prst="rect">
            <a:avLst/>
          </a:prstGeom>
          <a:solidFill>
            <a:srgbClr val="231F20">
              <a:alpha val="90000"/>
            </a:srgbClr>
          </a:solidFill>
          <a:ln>
            <a:noFill/>
          </a:ln>
          <a:effectLst/>
          <a:extLst/>
        </p:spPr>
        <p:txBody>
          <a:bodyPr wrap="none" anchor="ctr"/>
          <a:lstStyle/>
          <a:p>
            <a:endParaRPr lang="zh-CN" altLang="en-US"/>
          </a:p>
        </p:txBody>
      </p:sp>
      <p:sp>
        <p:nvSpPr>
          <p:cNvPr id="11" name="Rectangle 7"/>
          <p:cNvSpPr>
            <a:spLocks noChangeArrowheads="1"/>
          </p:cNvSpPr>
          <p:nvPr/>
        </p:nvSpPr>
        <p:spPr bwMode="auto">
          <a:xfrm>
            <a:off x="293776" y="4914165"/>
            <a:ext cx="8640960" cy="1485166"/>
          </a:xfrm>
          <a:prstGeom prst="rect">
            <a:avLst/>
          </a:prstGeom>
          <a:solidFill>
            <a:srgbClr val="231F20">
              <a:alpha val="90000"/>
            </a:srgbClr>
          </a:solidFill>
          <a:ln>
            <a:noFill/>
          </a:ln>
          <a:effectLst/>
          <a:extLst/>
        </p:spPr>
        <p:txBody>
          <a:bodyPr wrap="none" anchor="ctr"/>
          <a:lstStyle/>
          <a:p>
            <a:endParaRPr lang="zh-CN" altLang="en-US"/>
          </a:p>
        </p:txBody>
      </p:sp>
    </p:spTree>
    <p:extLst>
      <p:ext uri="{BB962C8B-B14F-4D97-AF65-F5344CB8AC3E}">
        <p14:creationId xmlns:p14="http://schemas.microsoft.com/office/powerpoint/2010/main" val="180346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Global Feature Extraction</a:t>
            </a:r>
            <a:endParaRPr lang="zh-CN" altLang="en-US" dirty="0"/>
          </a:p>
        </p:txBody>
      </p:sp>
      <p:sp>
        <p:nvSpPr>
          <p:cNvPr id="3" name="内容占位符 2"/>
          <p:cNvSpPr>
            <a:spLocks noGrp="1"/>
          </p:cNvSpPr>
          <p:nvPr>
            <p:ph idx="1"/>
          </p:nvPr>
        </p:nvSpPr>
        <p:spPr>
          <a:xfrm>
            <a:off x="347663" y="1358770"/>
            <a:ext cx="8415337" cy="4724400"/>
          </a:xfrm>
        </p:spPr>
        <p:txBody>
          <a:bodyPr/>
          <a:lstStyle/>
          <a:p>
            <a:r>
              <a:rPr lang="en-US" altLang="zh-CN" sz="2600" dirty="0" smtClean="0"/>
              <a:t>An intuitive method to extract</a:t>
            </a:r>
          </a:p>
          <a:p>
            <a:pPr marL="0" indent="0">
              <a:buNone/>
            </a:pPr>
            <a:r>
              <a:rPr lang="en-US" altLang="zh-CN" sz="2600" dirty="0" smtClean="0"/>
              <a:t>and represent the global feature  </a:t>
            </a:r>
          </a:p>
        </p:txBody>
      </p:sp>
      <p:pic>
        <p:nvPicPr>
          <p:cNvPr id="3075" name="Picture 3" descr="E:\jackiezhy\paper_dev\CGI2011\My CGI_final\CGI_final_sub\image3-pa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741" y="1628800"/>
            <a:ext cx="2189572" cy="1647653"/>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bwMode="auto">
          <a:xfrm rot="5400000">
            <a:off x="6431836" y="3313057"/>
            <a:ext cx="481382" cy="396718"/>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rgbClr val="FF6600"/>
              </a:solidFill>
              <a:effectLst/>
              <a:latin typeface="Arial" charset="0"/>
              <a:ea typeface="SimSun" pitchFamily="2" charset="-122"/>
            </a:endParaRPr>
          </a:p>
        </p:txBody>
      </p:sp>
      <p:pic>
        <p:nvPicPr>
          <p:cNvPr id="3076" name="Picture 4" descr="E:\jackiezhy\paper_dev\CGI2011\My CGI_final\[PPT]CGI2011\imag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30" y="3758678"/>
            <a:ext cx="3755463" cy="28670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444654" y="2573905"/>
                <a:ext cx="3722301" cy="962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lumMod val="20000"/>
                              <a:lumOff val="80000"/>
                            </a:schemeClr>
                          </a:solidFill>
                          <a:latin typeface="Cambria Math"/>
                        </a:rPr>
                        <m:t>𝜉</m:t>
                      </m:r>
                      <m:r>
                        <a:rPr lang="en-US" altLang="zh-CN" i="1" smtClean="0">
                          <a:solidFill>
                            <a:schemeClr val="tx1">
                              <a:lumMod val="20000"/>
                              <a:lumOff val="80000"/>
                            </a:schemeClr>
                          </a:solidFill>
                          <a:latin typeface="Cambria Math"/>
                        </a:rPr>
                        <m:t> </m:t>
                      </m:r>
                      <m:r>
                        <a:rPr lang="en-US" altLang="zh-CN" b="0" i="1" smtClean="0">
                          <a:solidFill>
                            <a:schemeClr val="tx1">
                              <a:lumMod val="20000"/>
                              <a:lumOff val="80000"/>
                            </a:schemeClr>
                          </a:solidFill>
                          <a:latin typeface="Cambria Math"/>
                        </a:rPr>
                        <m:t>(</m:t>
                      </m:r>
                      <m:r>
                        <a:rPr lang="en-US" altLang="zh-CN" b="0" i="1" smtClean="0">
                          <a:solidFill>
                            <a:schemeClr val="tx1">
                              <a:lumMod val="20000"/>
                              <a:lumOff val="80000"/>
                            </a:schemeClr>
                          </a:solidFill>
                          <a:latin typeface="Cambria Math"/>
                        </a:rPr>
                        <m:t>𝑤</m:t>
                      </m:r>
                      <m:r>
                        <a:rPr lang="en-US" altLang="zh-CN" b="0" i="1" smtClean="0">
                          <a:solidFill>
                            <a:schemeClr val="tx1">
                              <a:lumMod val="20000"/>
                              <a:lumOff val="80000"/>
                            </a:schemeClr>
                          </a:solidFill>
                          <a:latin typeface="Cambria Math"/>
                        </a:rPr>
                        <m:t>, </m:t>
                      </m:r>
                      <m:r>
                        <a:rPr lang="en-US" altLang="zh-CN" b="0" i="1" smtClean="0">
                          <a:solidFill>
                            <a:schemeClr val="tx1">
                              <a:lumMod val="20000"/>
                              <a:lumOff val="80000"/>
                            </a:schemeClr>
                          </a:solidFill>
                          <a:latin typeface="Cambria Math"/>
                        </a:rPr>
                        <m:t>h</m:t>
                      </m:r>
                      <m:r>
                        <a:rPr lang="en-US" altLang="zh-CN" b="0" i="1" smtClean="0">
                          <a:solidFill>
                            <a:schemeClr val="tx1">
                              <a:lumMod val="20000"/>
                              <a:lumOff val="80000"/>
                            </a:schemeClr>
                          </a:solidFill>
                          <a:latin typeface="Cambria Math"/>
                        </a:rPr>
                        <m:t>)=</m:t>
                      </m:r>
                      <m:sSup>
                        <m:sSupPr>
                          <m:ctrlPr>
                            <a:rPr lang="en-US" altLang="zh-CN" i="1" smtClean="0">
                              <a:solidFill>
                                <a:schemeClr val="tx1">
                                  <a:lumMod val="20000"/>
                                  <a:lumOff val="80000"/>
                                </a:schemeClr>
                              </a:solidFill>
                              <a:latin typeface="Cambria Math"/>
                            </a:rPr>
                          </m:ctrlPr>
                        </m:sSupPr>
                        <m:e>
                          <m:d>
                            <m:dPr>
                              <m:ctrlPr>
                                <a:rPr lang="en-US" altLang="zh-CN" i="1" smtClean="0">
                                  <a:solidFill>
                                    <a:schemeClr val="tx1">
                                      <a:lumMod val="20000"/>
                                      <a:lumOff val="80000"/>
                                    </a:schemeClr>
                                  </a:solidFill>
                                  <a:latin typeface="Cambria Math"/>
                                </a:rPr>
                              </m:ctrlPr>
                            </m:dPr>
                            <m:e>
                              <m:f>
                                <m:fPr>
                                  <m:ctrlPr>
                                    <a:rPr lang="en-US" altLang="zh-CN" i="1" smtClean="0">
                                      <a:solidFill>
                                        <a:schemeClr val="tx1">
                                          <a:lumMod val="20000"/>
                                          <a:lumOff val="80000"/>
                                        </a:schemeClr>
                                      </a:solidFill>
                                      <a:latin typeface="Cambria Math"/>
                                    </a:rPr>
                                  </m:ctrlPr>
                                </m:fPr>
                                <m:num>
                                  <m:r>
                                    <a:rPr lang="en-US" altLang="zh-CN" b="0" i="1" smtClean="0">
                                      <a:solidFill>
                                        <a:schemeClr val="tx1">
                                          <a:lumMod val="20000"/>
                                          <a:lumOff val="80000"/>
                                        </a:schemeClr>
                                      </a:solidFill>
                                      <a:latin typeface="Cambria Math"/>
                                    </a:rPr>
                                    <m:t>𝑑𝑖𝑠</m:t>
                                  </m:r>
                                  <m:r>
                                    <a:rPr lang="en-US" altLang="zh-CN" b="0" i="1" smtClean="0">
                                      <a:solidFill>
                                        <a:schemeClr val="tx1">
                                          <a:lumMod val="20000"/>
                                          <a:lumOff val="80000"/>
                                        </a:schemeClr>
                                      </a:solidFill>
                                      <a:latin typeface="Cambria Math"/>
                                    </a:rPr>
                                    <m:t>(</m:t>
                                  </m:r>
                                  <m:r>
                                    <a:rPr lang="en-US" altLang="zh-CN" b="0" i="1" smtClean="0">
                                      <a:solidFill>
                                        <a:schemeClr val="tx1">
                                          <a:lumMod val="20000"/>
                                          <a:lumOff val="80000"/>
                                        </a:schemeClr>
                                      </a:solidFill>
                                      <a:latin typeface="Cambria Math"/>
                                    </a:rPr>
                                    <m:t>𝑤</m:t>
                                  </m:r>
                                  <m:r>
                                    <a:rPr lang="en-US" altLang="zh-CN" b="0" i="1" smtClean="0">
                                      <a:solidFill>
                                        <a:schemeClr val="tx1">
                                          <a:lumMod val="20000"/>
                                          <a:lumOff val="80000"/>
                                        </a:schemeClr>
                                      </a:solidFill>
                                      <a:latin typeface="Cambria Math"/>
                                    </a:rPr>
                                    <m:t>,</m:t>
                                  </m:r>
                                  <m:r>
                                    <a:rPr lang="en-US" altLang="zh-CN" b="0" i="1" smtClean="0">
                                      <a:solidFill>
                                        <a:schemeClr val="tx1">
                                          <a:lumMod val="20000"/>
                                          <a:lumOff val="80000"/>
                                        </a:schemeClr>
                                      </a:solidFill>
                                      <a:latin typeface="Cambria Math"/>
                                    </a:rPr>
                                    <m:t>h</m:t>
                                  </m:r>
                                  <m:r>
                                    <a:rPr lang="en-US" altLang="zh-CN" b="0" i="1" smtClean="0">
                                      <a:solidFill>
                                        <a:schemeClr val="tx1">
                                          <a:lumMod val="20000"/>
                                          <a:lumOff val="80000"/>
                                        </a:schemeClr>
                                      </a:solidFill>
                                      <a:latin typeface="Cambria Math"/>
                                    </a:rPr>
                                    <m:t>,</m:t>
                                  </m:r>
                                  <m:r>
                                    <a:rPr lang="en-US" altLang="zh-CN" b="0" i="1" smtClean="0">
                                      <a:solidFill>
                                        <a:schemeClr val="tx1">
                                          <a:lumMod val="20000"/>
                                          <a:lumOff val="80000"/>
                                        </a:schemeClr>
                                      </a:solidFill>
                                      <a:latin typeface="Cambria Math"/>
                                    </a:rPr>
                                    <m:t>𝑁</m:t>
                                  </m:r>
                                  <m:r>
                                    <a:rPr lang="en-US" altLang="zh-CN" b="0" i="1" smtClean="0">
                                      <a:solidFill>
                                        <a:schemeClr val="tx1">
                                          <a:lumMod val="20000"/>
                                          <a:lumOff val="80000"/>
                                        </a:schemeClr>
                                      </a:solidFill>
                                      <a:latin typeface="Cambria Math"/>
                                    </a:rPr>
                                    <m:t>)</m:t>
                                  </m:r>
                                </m:num>
                                <m:den>
                                  <m:sSub>
                                    <m:sSubPr>
                                      <m:ctrlPr>
                                        <a:rPr lang="en-US" altLang="zh-CN" i="1" smtClean="0">
                                          <a:solidFill>
                                            <a:schemeClr val="tx1">
                                              <a:lumMod val="20000"/>
                                              <a:lumOff val="80000"/>
                                            </a:schemeClr>
                                          </a:solidFill>
                                          <a:latin typeface="Cambria Math"/>
                                        </a:rPr>
                                      </m:ctrlPr>
                                    </m:sSubPr>
                                    <m:e>
                                      <m:r>
                                        <a:rPr lang="en-US" altLang="zh-CN" b="0" i="1" smtClean="0">
                                          <a:solidFill>
                                            <a:schemeClr val="tx1">
                                              <a:lumMod val="20000"/>
                                              <a:lumOff val="80000"/>
                                            </a:schemeClr>
                                          </a:solidFill>
                                          <a:latin typeface="Cambria Math"/>
                                        </a:rPr>
                                        <m:t>𝑑</m:t>
                                      </m:r>
                                    </m:e>
                                    <m:sub>
                                      <m:r>
                                        <a:rPr lang="en-US" altLang="zh-CN" b="0" i="1" smtClean="0">
                                          <a:solidFill>
                                            <a:schemeClr val="tx1">
                                              <a:lumMod val="20000"/>
                                              <a:lumOff val="80000"/>
                                            </a:schemeClr>
                                          </a:solidFill>
                                          <a:latin typeface="Cambria Math"/>
                                        </a:rPr>
                                        <m:t>𝑀</m:t>
                                      </m:r>
                                    </m:sub>
                                  </m:sSub>
                                </m:den>
                              </m:f>
                            </m:e>
                          </m:d>
                        </m:e>
                        <m:sup>
                          <m:r>
                            <a:rPr lang="zh-CN" altLang="en-US" i="1" smtClean="0">
                              <a:solidFill>
                                <a:schemeClr val="tx1">
                                  <a:lumMod val="20000"/>
                                  <a:lumOff val="80000"/>
                                </a:schemeClr>
                              </a:solidFill>
                              <a:latin typeface="Cambria Math"/>
                            </a:rPr>
                            <m:t>𝜏</m:t>
                          </m:r>
                        </m:sup>
                      </m:sSup>
                    </m:oMath>
                  </m:oMathPara>
                </a14:m>
                <a:endParaRPr lang="zh-CN" altLang="en-US" dirty="0">
                  <a:solidFill>
                    <a:schemeClr val="tx1">
                      <a:lumMod val="20000"/>
                      <a:lumOff val="8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44654" y="2573905"/>
                <a:ext cx="3722301" cy="962764"/>
              </a:xfrm>
              <a:prstGeom prst="rect">
                <a:avLst/>
              </a:prstGeom>
              <a:blipFill rotWithShape="1">
                <a:blip r:embed="rId5"/>
                <a:stretch>
                  <a:fillRect/>
                </a:stretch>
              </a:blipFill>
            </p:spPr>
            <p:txBody>
              <a:bodyPr/>
              <a:lstStyle/>
              <a:p>
                <a:r>
                  <a:rPr lang="zh-CN" altLang="en-US">
                    <a:noFill/>
                  </a:rPr>
                  <a:t> </a:t>
                </a:r>
              </a:p>
            </p:txBody>
          </p:sp>
        </mc:Fallback>
      </mc:AlternateContent>
      <p:pic>
        <p:nvPicPr>
          <p:cNvPr id="3077" name="Picture 5" descr="E:\jackiezhy\paper_dev\CGI2011\My CGI_final\CGI_final_sub\image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4166" y="3785752"/>
            <a:ext cx="4291429" cy="284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jackiezhy\paper_dev\CGI2011\My CGI_final\CGI_final_sub\image2-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7471" y="3752107"/>
            <a:ext cx="4330112" cy="286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87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xit" presetSubtype="1" fill="hold" nodeType="clickEffect">
                                  <p:stCondLst>
                                    <p:cond delay="0"/>
                                  </p:stCondLst>
                                  <p:childTnLst>
                                    <p:animEffect transition="out" filter="wheel(1)">
                                      <p:cBhvr>
                                        <p:cTn id="18" dur="2000"/>
                                        <p:tgtEl>
                                          <p:spTgt spid="13"/>
                                        </p:tgtEl>
                                      </p:cBhvr>
                                    </p:animEffect>
                                    <p:set>
                                      <p:cBhvr>
                                        <p:cTn id="19"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p:cNvSpPr>
            <a:spLocks noGrp="1" noChangeArrowheads="1"/>
          </p:cNvSpPr>
          <p:nvPr>
            <p:ph type="body" idx="1"/>
          </p:nvPr>
        </p:nvSpPr>
        <p:spPr>
          <a:xfrm>
            <a:off x="310692" y="1448780"/>
            <a:ext cx="8491537" cy="4819650"/>
          </a:xfrm>
        </p:spPr>
        <p:txBody>
          <a:bodyPr/>
          <a:lstStyle/>
          <a:p>
            <a:pPr eaLnBrk="1" hangingPunct="1"/>
            <a:r>
              <a:rPr lang="en-US" altLang="zh-CN" dirty="0" smtClean="0"/>
              <a:t>Gradient-based method which combines the local and global features</a:t>
            </a:r>
            <a:endParaRPr lang="en-US" altLang="zh-CN" dirty="0"/>
          </a:p>
        </p:txBody>
      </p:sp>
      <p:sp>
        <p:nvSpPr>
          <p:cNvPr id="336898" name="Rectangle 2"/>
          <p:cNvSpPr>
            <a:spLocks noGrp="1" noChangeArrowheads="1"/>
          </p:cNvSpPr>
          <p:nvPr>
            <p:ph type="title"/>
          </p:nvPr>
        </p:nvSpPr>
        <p:spPr>
          <a:xfrm>
            <a:off x="228599" y="233645"/>
            <a:ext cx="7178715" cy="1022350"/>
          </a:xfrm>
        </p:spPr>
        <p:txBody>
          <a:bodyPr/>
          <a:lstStyle/>
          <a:p>
            <a:r>
              <a:rPr lang="en-US" altLang="zh-CN" dirty="0" smtClean="0">
                <a:ea typeface="SimSun" pitchFamily="2" charset="-122"/>
                <a:sym typeface="Wingdings" pitchFamily="2" charset="2"/>
              </a:rPr>
              <a:t>Environment-Sensitive Cloning</a:t>
            </a:r>
            <a:endParaRPr lang="zh-CN" altLang="en-US" dirty="0">
              <a:ea typeface="SimSun" pitchFamily="2" charset="-122"/>
              <a:sym typeface="Wingdings" pitchFamily="2" charset="2"/>
            </a:endParaRPr>
          </a:p>
        </p:txBody>
      </p:sp>
      <p:pic>
        <p:nvPicPr>
          <p:cNvPr id="12" name="Picture 2" descr="E:\jackiezhy\paper_dev\CGI2011\My CGI_final\CGI_final_sub\image2-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8430" y="2753925"/>
            <a:ext cx="4330112" cy="2865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656565" y="3268143"/>
                <a:ext cx="267483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𝑓</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𝑔</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b="0" i="1" smtClean="0">
                          <a:solidFill>
                            <a:srgbClr val="FFFFFF"/>
                          </a:solidFill>
                          <a:latin typeface="Cambria Math"/>
                        </a:rPr>
                        <m:t>𝑅</m:t>
                      </m:r>
                      <m:r>
                        <a:rPr lang="en-US" altLang="zh-CN" sz="2200" b="0" i="1" smtClean="0">
                          <a:solidFill>
                            <a:srgbClr val="FFFFFF"/>
                          </a:solidFill>
                          <a:latin typeface="Cambria Math"/>
                        </a:rPr>
                        <m:t>(</m:t>
                      </m:r>
                      <m:r>
                        <a:rPr lang="en-US" altLang="zh-CN" sz="2200" b="0" i="1" smtClean="0">
                          <a:solidFill>
                            <a:srgbClr val="FFFFFF"/>
                          </a:solidFill>
                          <a:latin typeface="Cambria Math"/>
                        </a:rPr>
                        <m:t>𝑥</m:t>
                      </m:r>
                      <m:r>
                        <a:rPr lang="en-US" altLang="zh-CN" sz="2200" b="0" i="1" smtClean="0">
                          <a:solidFill>
                            <a:srgbClr val="FFFFFF"/>
                          </a:solidFill>
                          <a:latin typeface="Cambria Math"/>
                        </a:rPr>
                        <m:t>)</m:t>
                      </m:r>
                    </m:oMath>
                  </m:oMathPara>
                </a14:m>
                <a:endParaRPr lang="zh-CN" altLang="en-US" sz="2200" dirty="0">
                  <a:solidFill>
                    <a:srgbClr val="FFFFFF"/>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56565" y="3268143"/>
                <a:ext cx="2674835" cy="430887"/>
              </a:xfrm>
              <a:prstGeom prst="rect">
                <a:avLst/>
              </a:prstGeom>
              <a:blipFill rotWithShape="1">
                <a:blip r:embed="rId4"/>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96525" y="4104075"/>
                <a:ext cx="3645405" cy="1434816"/>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200" b="0" i="1" smtClean="0">
                          <a:solidFill>
                            <a:srgbClr val="FFFFFF"/>
                          </a:solidFill>
                          <a:latin typeface="Cambria Math"/>
                        </a:rPr>
                        <m:t>𝑅</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zh-CN" altLang="en-US" sz="2200" b="0" i="1" smtClean="0">
                          <a:solidFill>
                            <a:srgbClr val="FFFFFF"/>
                          </a:solidFill>
                          <a:latin typeface="Cambria Math"/>
                        </a:rPr>
                        <m:t>𝛼</m:t>
                      </m:r>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sSub>
                        <m:sSubPr>
                          <m:ctrlPr>
                            <a:rPr lang="en-US" altLang="zh-CN" sz="2200" b="0" i="1" smtClean="0">
                              <a:solidFill>
                                <a:srgbClr val="FFFFFF"/>
                              </a:solidFill>
                              <a:latin typeface="Cambria Math"/>
                            </a:rPr>
                          </m:ctrlPr>
                        </m:sSubPr>
                        <m:e>
                          <m:r>
                            <a:rPr lang="en-US" altLang="zh-CN" sz="2200" b="0" i="1" smtClean="0">
                              <a:solidFill>
                                <a:srgbClr val="FFFFFF"/>
                              </a:solidFill>
                              <a:latin typeface="Cambria Math"/>
                            </a:rPr>
                            <m:t>𝑟</m:t>
                          </m:r>
                        </m:e>
                        <m:sub>
                          <m:r>
                            <a:rPr lang="en-US" altLang="zh-CN" sz="2200" b="0" i="1" smtClean="0">
                              <a:solidFill>
                                <a:srgbClr val="FFFFFF"/>
                              </a:solidFill>
                              <a:latin typeface="Cambria Math"/>
                            </a:rPr>
                            <m:t>1</m:t>
                          </m:r>
                        </m:sub>
                      </m:sSub>
                      <m:d>
                        <m:dPr>
                          <m:ctrlPr>
                            <a:rPr lang="en-US" altLang="zh-CN" sz="2200" b="0" i="1" smtClean="0">
                              <a:solidFill>
                                <a:srgbClr val="FFFFFF"/>
                              </a:solidFill>
                              <a:latin typeface="Cambria Math"/>
                            </a:rPr>
                          </m:ctrlPr>
                        </m:dPr>
                        <m:e>
                          <m:r>
                            <a:rPr lang="en-US" altLang="zh-CN" sz="2200" b="0" i="1" smtClean="0">
                              <a:solidFill>
                                <a:srgbClr val="FFFFFF"/>
                              </a:solidFill>
                              <a:latin typeface="Cambria Math"/>
                            </a:rPr>
                            <m:t>𝑥</m:t>
                          </m:r>
                        </m:e>
                      </m:d>
                      <m:r>
                        <a:rPr lang="en-US" altLang="zh-CN" sz="2200" b="0" i="1" smtClean="0">
                          <a:solidFill>
                            <a:srgbClr val="FFFFFF"/>
                          </a:solidFill>
                          <a:latin typeface="Cambria Math"/>
                        </a:rPr>
                        <m:t>+</m:t>
                      </m:r>
                      <m:r>
                        <a:rPr lang="en-US" altLang="zh-CN" sz="2200" i="1">
                          <a:solidFill>
                            <a:srgbClr val="FFFFFF"/>
                          </a:solidFill>
                          <a:latin typeface="Cambria Math"/>
                        </a:rPr>
                        <m:t>(1−</m:t>
                      </m:r>
                      <m:r>
                        <a:rPr lang="zh-CN" altLang="en-US" sz="2200" i="1">
                          <a:solidFill>
                            <a:srgbClr val="FFFFFF"/>
                          </a:solidFill>
                          <a:latin typeface="Cambria Math"/>
                        </a:rPr>
                        <m:t>𝛼</m:t>
                      </m:r>
                      <m:d>
                        <m:dPr>
                          <m:ctrlPr>
                            <a:rPr lang="en-US" altLang="zh-CN" sz="2200" i="1">
                              <a:solidFill>
                                <a:srgbClr val="FFFFFF"/>
                              </a:solidFill>
                              <a:latin typeface="Cambria Math"/>
                            </a:rPr>
                          </m:ctrlPr>
                        </m:dPr>
                        <m:e>
                          <m:r>
                            <a:rPr lang="en-US" altLang="zh-CN" sz="2200" i="1">
                              <a:solidFill>
                                <a:srgbClr val="FFFFFF"/>
                              </a:solidFill>
                              <a:latin typeface="Cambria Math"/>
                            </a:rPr>
                            <m:t>𝑥</m:t>
                          </m:r>
                        </m:e>
                      </m:d>
                      <m:r>
                        <a:rPr lang="en-US" altLang="zh-CN" sz="2200" i="1">
                          <a:solidFill>
                            <a:srgbClr val="FFFFFF"/>
                          </a:solidFill>
                          <a:latin typeface="Cambria Math"/>
                        </a:rPr>
                        <m:t>)</m:t>
                      </m:r>
                      <m:sSub>
                        <m:sSubPr>
                          <m:ctrlPr>
                            <a:rPr lang="en-US" altLang="zh-CN" sz="2200" i="1">
                              <a:solidFill>
                                <a:srgbClr val="FFFFFF"/>
                              </a:solidFill>
                              <a:latin typeface="Cambria Math"/>
                            </a:rPr>
                          </m:ctrlPr>
                        </m:sSubPr>
                        <m:e>
                          <m:r>
                            <a:rPr lang="en-US" altLang="zh-CN" sz="2200" i="1">
                              <a:solidFill>
                                <a:srgbClr val="FFFFFF"/>
                              </a:solidFill>
                              <a:latin typeface="Cambria Math"/>
                            </a:rPr>
                            <m:t>𝑟</m:t>
                          </m:r>
                        </m:e>
                        <m:sub>
                          <m:r>
                            <a:rPr lang="en-US" altLang="zh-CN" sz="2200" i="1">
                              <a:solidFill>
                                <a:srgbClr val="FFFFFF"/>
                              </a:solidFill>
                              <a:latin typeface="Cambria Math"/>
                            </a:rPr>
                            <m:t>2</m:t>
                          </m:r>
                        </m:sub>
                      </m:sSub>
                      <m:r>
                        <a:rPr lang="en-US" altLang="zh-CN" sz="2200" i="1">
                          <a:solidFill>
                            <a:srgbClr val="FFFFFF"/>
                          </a:solidFill>
                          <a:latin typeface="Cambria Math"/>
                        </a:rPr>
                        <m:t>(</m:t>
                      </m:r>
                      <m:r>
                        <a:rPr lang="en-US" altLang="zh-CN" sz="2200" i="1">
                          <a:solidFill>
                            <a:srgbClr val="FFFFFF"/>
                          </a:solidFill>
                          <a:latin typeface="Cambria Math"/>
                        </a:rPr>
                        <m:t>𝑥</m:t>
                      </m:r>
                      <m:r>
                        <a:rPr lang="en-US" altLang="zh-CN" sz="2200" i="1">
                          <a:solidFill>
                            <a:srgbClr val="FFFFFF"/>
                          </a:solidFill>
                          <a:latin typeface="Cambria Math"/>
                        </a:rPr>
                        <m:t>)</m:t>
                      </m:r>
                    </m:oMath>
                  </m:oMathPara>
                </a14:m>
                <a:endParaRPr lang="zh-CN" altLang="en-US" sz="2200" dirty="0">
                  <a:solidFill>
                    <a:srgbClr val="FFFFFF"/>
                  </a:solidFill>
                </a:endParaRPr>
              </a:p>
              <a:p>
                <a:endParaRPr lang="zh-CN" altLang="en-US" sz="2200" dirty="0">
                  <a:solidFill>
                    <a:srgbClr val="FFFFFF"/>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96525" y="4104075"/>
                <a:ext cx="3645405" cy="1434816"/>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01570" y="5769260"/>
                <a:ext cx="8132932" cy="461665"/>
              </a:xfrm>
              <a:prstGeom prst="rect">
                <a:avLst/>
              </a:prstGeom>
              <a:noFill/>
            </p:spPr>
            <p:txBody>
              <a:bodyPr wrap="none" rtlCol="0">
                <a:spAutoFit/>
              </a:bodyPr>
              <a:lstStyle/>
              <a:p>
                <a:r>
                  <a:rPr lang="en-US" altLang="zh-CN" dirty="0" smtClean="0">
                    <a:solidFill>
                      <a:srgbClr val="FFFFFF"/>
                    </a:solidFill>
                  </a:rPr>
                  <a:t>Rough Alpha matte or importance map can represent </a:t>
                </a:r>
                <a14:m>
                  <m:oMath xmlns:m="http://schemas.openxmlformats.org/officeDocument/2006/math">
                    <m:r>
                      <a:rPr lang="zh-CN" altLang="en-US" i="1">
                        <a:solidFill>
                          <a:srgbClr val="FFFFFF"/>
                        </a:solidFill>
                        <a:latin typeface="Cambria Math"/>
                      </a:rPr>
                      <m:t>𝛼</m:t>
                    </m:r>
                    <m:d>
                      <m:dPr>
                        <m:ctrlPr>
                          <a:rPr lang="en-US" altLang="zh-CN" i="1">
                            <a:solidFill>
                              <a:srgbClr val="FFFFFF"/>
                            </a:solidFill>
                            <a:latin typeface="Cambria Math"/>
                          </a:rPr>
                        </m:ctrlPr>
                      </m:dPr>
                      <m:e>
                        <m:r>
                          <a:rPr lang="en-US" altLang="zh-CN" i="1">
                            <a:solidFill>
                              <a:srgbClr val="FFFFFF"/>
                            </a:solidFill>
                            <a:latin typeface="Cambria Math"/>
                          </a:rPr>
                          <m:t>𝑥</m:t>
                        </m:r>
                      </m:e>
                    </m:d>
                  </m:oMath>
                </a14:m>
                <a:endParaRPr lang="zh-CN" altLang="en-US" dirty="0">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01570" y="5769260"/>
                <a:ext cx="8132932" cy="461665"/>
              </a:xfrm>
              <a:prstGeom prst="rect">
                <a:avLst/>
              </a:prstGeom>
              <a:blipFill rotWithShape="1">
                <a:blip r:embed="rId6"/>
                <a:stretch>
                  <a:fillRect l="-1124" t="-92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4414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4731"/>
      </a:dk1>
      <a:lt1>
        <a:srgbClr val="C1BC7B"/>
      </a:lt1>
      <a:dk2>
        <a:srgbClr val="000000"/>
      </a:dk2>
      <a:lt2>
        <a:srgbClr val="C1BC7B"/>
      </a:lt2>
      <a:accent1>
        <a:srgbClr val="7BC5A2"/>
      </a:accent1>
      <a:accent2>
        <a:srgbClr val="7BC5A2"/>
      </a:accent2>
      <a:accent3>
        <a:srgbClr val="AAAAAA"/>
      </a:accent3>
      <a:accent4>
        <a:srgbClr val="A4A068"/>
      </a:accent4>
      <a:accent5>
        <a:srgbClr val="BFDFCE"/>
      </a:accent5>
      <a:accent6>
        <a:srgbClr val="6FB292"/>
      </a:accent6>
      <a:hlink>
        <a:srgbClr val="D7E300"/>
      </a:hlink>
      <a:folHlink>
        <a:srgbClr val="7BC5A2"/>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rgbClr val="FF6600"/>
            </a:solidFill>
            <a:effectLst/>
            <a:latin typeface="Arial" charset="0"/>
            <a:ea typeface="SimSun"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2400" b="0" i="0" u="none" strike="noStrike" cap="none" normalizeH="0" baseline="0" smtClean="0">
            <a:ln>
              <a:noFill/>
            </a:ln>
            <a:solidFill>
              <a:srgbClr val="FF6600"/>
            </a:solidFill>
            <a:effectLst/>
            <a:latin typeface="Arial" charset="0"/>
            <a:ea typeface="SimSun" pitchFamily="2" charset="-122"/>
          </a:defRPr>
        </a:defPPr>
      </a:lstStyle>
    </a:lnDef>
  </a:objectDefaults>
  <a:extraClrSchemeLst>
    <a:extraClrScheme>
      <a:clrScheme name="Custom Design 1">
        <a:dk1>
          <a:srgbClr val="004731"/>
        </a:dk1>
        <a:lt1>
          <a:srgbClr val="C1BC7B"/>
        </a:lt1>
        <a:dk2>
          <a:srgbClr val="000000"/>
        </a:dk2>
        <a:lt2>
          <a:srgbClr val="C1BC7B"/>
        </a:lt2>
        <a:accent1>
          <a:srgbClr val="7BC5A2"/>
        </a:accent1>
        <a:accent2>
          <a:srgbClr val="7BC5A2"/>
        </a:accent2>
        <a:accent3>
          <a:srgbClr val="AAAAAA"/>
        </a:accent3>
        <a:accent4>
          <a:srgbClr val="A4A068"/>
        </a:accent4>
        <a:accent5>
          <a:srgbClr val="BFDFCE"/>
        </a:accent5>
        <a:accent6>
          <a:srgbClr val="6FB292"/>
        </a:accent6>
        <a:hlink>
          <a:srgbClr val="D7E300"/>
        </a:hlink>
        <a:folHlink>
          <a:srgbClr val="7BC5A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FAF3E8"/>
      </a:lt2>
      <a:accent1>
        <a:srgbClr val="5C83B4"/>
      </a:accent1>
      <a:accent2>
        <a:srgbClr val="C0504D"/>
      </a:accent2>
      <a:accent3>
        <a:srgbClr val="FFFFFF"/>
      </a:accent3>
      <a:accent4>
        <a:srgbClr val="000000"/>
      </a:accent4>
      <a:accent5>
        <a:srgbClr val="B5C1D6"/>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3856</Words>
  <Application>Microsoft Office PowerPoint</Application>
  <PresentationFormat>全屏显示(4:3)</PresentationFormat>
  <Paragraphs>269</Paragraphs>
  <Slides>33</Slides>
  <Notes>33</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Custom Design</vt:lpstr>
      <vt:lpstr>PowerPoint 演示文稿</vt:lpstr>
      <vt:lpstr>Motivation</vt:lpstr>
      <vt:lpstr>Motivation</vt:lpstr>
      <vt:lpstr>Motivation</vt:lpstr>
      <vt:lpstr>Related work</vt:lpstr>
      <vt:lpstr>PowerPoint 演示文稿</vt:lpstr>
      <vt:lpstr>PowerPoint 演示文稿</vt:lpstr>
      <vt:lpstr>Global Feature Extraction</vt:lpstr>
      <vt:lpstr>Environment-Sensitive Cloning</vt:lpstr>
      <vt:lpstr>Environment-Sensitive Cloning</vt:lpstr>
      <vt:lpstr>Environment-Sensitive Cloning</vt:lpstr>
      <vt:lpstr>Environment-Sensitive Cloning</vt:lpstr>
      <vt:lpstr>Image Cloning Model</vt:lpstr>
      <vt:lpstr>Image Cloning Model</vt:lpstr>
      <vt:lpstr>Image Cloning Model</vt:lpstr>
      <vt:lpstr>Image Cloning System</vt:lpstr>
      <vt:lpstr>More results</vt:lpstr>
      <vt:lpstr>More results</vt:lpstr>
      <vt:lpstr>More results</vt:lpstr>
      <vt:lpstr>More results</vt:lpstr>
      <vt:lpstr>MVC-based Hybrid Cloning</vt:lpstr>
      <vt:lpstr>MVC-based Hybrid Cloning</vt:lpstr>
      <vt:lpstr>MVC-based Hybrid Cloning</vt:lpstr>
      <vt:lpstr>MVC-based Hybrid Cloning</vt:lpstr>
      <vt:lpstr>Results of Hybrid Cloning</vt:lpstr>
      <vt:lpstr>Results of Hybrid Cloning</vt:lpstr>
      <vt:lpstr>Application to video cloning</vt:lpstr>
      <vt:lpstr>Application to video cloning</vt:lpstr>
      <vt:lpstr>Limitations</vt:lpstr>
      <vt:lpstr>Conclusion</vt:lpstr>
      <vt:lpstr>Future Work</vt:lpstr>
      <vt:lpstr>Acknowledgement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835</cp:revision>
  <dcterms:created xsi:type="dcterms:W3CDTF">2003-01-26T07:16:40Z</dcterms:created>
  <dcterms:modified xsi:type="dcterms:W3CDTF">2011-08-26T03:11:33Z</dcterms:modified>
</cp:coreProperties>
</file>